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1" r:id="rId3"/>
    <p:sldId id="257" r:id="rId4"/>
    <p:sldId id="267" r:id="rId5"/>
    <p:sldId id="259" r:id="rId6"/>
    <p:sldId id="260" r:id="rId7"/>
    <p:sldId id="261" r:id="rId8"/>
    <p:sldId id="262" r:id="rId9"/>
    <p:sldId id="263" r:id="rId10"/>
    <p:sldId id="282" r:id="rId11"/>
    <p:sldId id="272" r:id="rId12"/>
    <p:sldId id="277" r:id="rId13"/>
    <p:sldId id="278" r:id="rId14"/>
    <p:sldId id="279" r:id="rId15"/>
    <p:sldId id="280" r:id="rId16"/>
    <p:sldId id="281" r:id="rId17"/>
    <p:sldId id="28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9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</c:spPr>
            <c:extLst>
              <c:ext xmlns:c16="http://schemas.microsoft.com/office/drawing/2014/chart" uri="{C3380CC4-5D6E-409C-BE32-E72D297353CC}">
                <c16:uniqueId val="{00000003-017F-412A-9D8D-7BFE98112B24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/>
              </a:solidFill>
            </c:spPr>
            <c:extLst>
              <c:ext xmlns:c16="http://schemas.microsoft.com/office/drawing/2014/chart" uri="{C3380CC4-5D6E-409C-BE32-E72D297353CC}">
                <c16:uniqueId val="{0000000A-017F-412A-9D8D-7BFE98112B24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3"/>
              </a:solidFill>
            </c:spPr>
            <c:extLst>
              <c:ext xmlns:c16="http://schemas.microsoft.com/office/drawing/2014/chart" uri="{C3380CC4-5D6E-409C-BE32-E72D297353CC}">
                <c16:uniqueId val="{00000005-017F-412A-9D8D-7BFE98112B24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4"/>
              </a:solidFill>
            </c:spPr>
            <c:extLst>
              <c:ext xmlns:c16="http://schemas.microsoft.com/office/drawing/2014/chart" uri="{C3380CC4-5D6E-409C-BE32-E72D297353CC}">
                <c16:uniqueId val="{00000007-017F-412A-9D8D-7BFE98112B24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5"/>
              </a:solidFill>
            </c:spPr>
            <c:extLst>
              <c:ext xmlns:c16="http://schemas.microsoft.com/office/drawing/2014/chart" uri="{C3380CC4-5D6E-409C-BE32-E72D297353CC}">
                <c16:uniqueId val="{00000009-017F-412A-9D8D-7BFE98112B24}"/>
              </c:ext>
            </c:extLst>
          </c:dPt>
          <c:cat>
            <c:strRef>
              <c:f>Sheet1!$A$2:$A$7</c:f>
              <c:strCache>
                <c:ptCount val="6"/>
                <c:pt idx="0">
                  <c:v>Item 1</c:v>
                </c:pt>
                <c:pt idx="1">
                  <c:v>Item 2</c:v>
                </c:pt>
                <c:pt idx="2">
                  <c:v>Item 3</c:v>
                </c:pt>
                <c:pt idx="3">
                  <c:v>Item 4</c:v>
                </c:pt>
                <c:pt idx="4">
                  <c:v>Item 5</c:v>
                </c:pt>
                <c:pt idx="5">
                  <c:v>Item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23</c:v>
                </c:pt>
                <c:pt idx="1">
                  <c:v>45</c:v>
                </c:pt>
                <c:pt idx="2">
                  <c:v>30</c:v>
                </c:pt>
                <c:pt idx="3">
                  <c:v>60</c:v>
                </c:pt>
                <c:pt idx="4">
                  <c:v>46</c:v>
                </c:pt>
                <c:pt idx="5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17F-412A-9D8D-7BFE98112B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0"/>
        <c:axId val="37746176"/>
        <c:axId val="37747712"/>
      </c:barChart>
      <c:catAx>
        <c:axId val="37746176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one"/>
        <c:crossAx val="37747712"/>
        <c:crosses val="autoZero"/>
        <c:auto val="1"/>
        <c:lblAlgn val="ctr"/>
        <c:lblOffset val="100"/>
        <c:noMultiLvlLbl val="0"/>
      </c:catAx>
      <c:valAx>
        <c:axId val="37747712"/>
        <c:scaling>
          <c:orientation val="minMax"/>
          <c:max val="100"/>
        </c:scaling>
        <c:delete val="1"/>
        <c:axPos val="l"/>
        <c:majorGridlines>
          <c:spPr>
            <a:ln>
              <a:noFill/>
              <a:prstDash val="dash"/>
            </a:ln>
          </c:spPr>
        </c:majorGridlines>
        <c:numFmt formatCode="General" sourceLinked="1"/>
        <c:majorTickMark val="out"/>
        <c:minorTickMark val="none"/>
        <c:tickLblPos val="none"/>
        <c:crossAx val="37746176"/>
        <c:crosses val="autoZero"/>
        <c:crossBetween val="between"/>
      </c:valAx>
      <c:spPr>
        <a:noFill/>
        <a:ln w="53975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4900D1-D04F-49DD-BFC8-046A563E9E7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C8F706-A6FA-4256-990B-3E991551920D}">
      <dgm:prSet phldrT="[Text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Calibri" pitchFamily="34" charset="0"/>
            </a:rPr>
            <a:t>Undang-undang</a:t>
          </a:r>
          <a:r>
            <a:rPr lang="en-US" sz="2000" b="1" dirty="0">
              <a:solidFill>
                <a:schemeClr val="tx1"/>
              </a:solidFill>
              <a:latin typeface="Calibri" pitchFamily="34" charset="0"/>
            </a:rPr>
            <a:t> No.28 </a:t>
          </a:r>
          <a:r>
            <a:rPr lang="en-US" sz="2000" b="1" dirty="0" err="1">
              <a:solidFill>
                <a:schemeClr val="tx1"/>
              </a:solidFill>
              <a:latin typeface="Calibri" pitchFamily="34" charset="0"/>
            </a:rPr>
            <a:t>Tahun</a:t>
          </a:r>
          <a:r>
            <a:rPr lang="en-US" sz="2000" b="1" dirty="0">
              <a:solidFill>
                <a:schemeClr val="tx1"/>
              </a:solidFill>
              <a:latin typeface="Calibri" pitchFamily="34" charset="0"/>
            </a:rPr>
            <a:t> 2009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tentang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Pajak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dan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Retribusi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Daerah </a:t>
          </a:r>
          <a:endParaRPr lang="en-US" sz="2000" dirty="0">
            <a:solidFill>
              <a:schemeClr val="tx1"/>
            </a:solidFill>
          </a:endParaRPr>
        </a:p>
      </dgm:t>
    </dgm:pt>
    <dgm:pt modelId="{1E912C49-A7D6-4C20-B090-6082E10AB4C1}" type="parTrans" cxnId="{76DBA25A-2CD0-47A1-A2FB-A8274D3D9205}">
      <dgm:prSet/>
      <dgm:spPr/>
      <dgm:t>
        <a:bodyPr/>
        <a:lstStyle/>
        <a:p>
          <a:endParaRPr lang="en-US"/>
        </a:p>
      </dgm:t>
    </dgm:pt>
    <dgm:pt modelId="{703CFF98-659C-4FBB-8333-F92E64EECC4B}" type="sibTrans" cxnId="{76DBA25A-2CD0-47A1-A2FB-A8274D3D9205}">
      <dgm:prSet/>
      <dgm:spPr/>
      <dgm:t>
        <a:bodyPr/>
        <a:lstStyle/>
        <a:p>
          <a:endParaRPr lang="en-US"/>
        </a:p>
      </dgm:t>
    </dgm:pt>
    <dgm:pt modelId="{3563CF90-2061-47D4-B249-CE427DD6594F}">
      <dgm:prSet phldrT="[Text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Calibri" pitchFamily="34" charset="0"/>
            </a:rPr>
            <a:t>Peraturan</a:t>
          </a:r>
          <a:r>
            <a:rPr lang="en-US" sz="2000" b="1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Calibri" pitchFamily="34" charset="0"/>
            </a:rPr>
            <a:t>Pemerintah</a:t>
          </a:r>
          <a:r>
            <a:rPr lang="en-US" sz="2000" b="1" dirty="0">
              <a:solidFill>
                <a:schemeClr val="tx1"/>
              </a:solidFill>
              <a:latin typeface="Calibri" pitchFamily="34" charset="0"/>
            </a:rPr>
            <a:t> No.55 </a:t>
          </a:r>
          <a:r>
            <a:rPr lang="en-US" sz="2000" b="1" dirty="0" err="1">
              <a:solidFill>
                <a:schemeClr val="tx1"/>
              </a:solidFill>
              <a:latin typeface="Calibri" pitchFamily="34" charset="0"/>
            </a:rPr>
            <a:t>Tahun</a:t>
          </a:r>
          <a:r>
            <a:rPr lang="en-US" sz="2000" b="1" dirty="0">
              <a:solidFill>
                <a:schemeClr val="tx1"/>
              </a:solidFill>
              <a:latin typeface="Calibri" pitchFamily="34" charset="0"/>
            </a:rPr>
            <a:t> 2016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tentang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Ketentuan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Umum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dan Tata Cara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Pemungutan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Pajak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Daerah </a:t>
          </a:r>
          <a:endParaRPr lang="en-US" sz="2000" dirty="0">
            <a:solidFill>
              <a:schemeClr val="tx1"/>
            </a:solidFill>
          </a:endParaRPr>
        </a:p>
      </dgm:t>
    </dgm:pt>
    <dgm:pt modelId="{764F141B-4702-49BC-ACA8-F88787CF64CB}" type="parTrans" cxnId="{C80BE7AB-C317-4872-ABCD-9EBF7751A783}">
      <dgm:prSet/>
      <dgm:spPr/>
      <dgm:t>
        <a:bodyPr/>
        <a:lstStyle/>
        <a:p>
          <a:endParaRPr lang="en-US"/>
        </a:p>
      </dgm:t>
    </dgm:pt>
    <dgm:pt modelId="{3896387D-A18B-420F-9BDA-2C6F54D25CC7}" type="sibTrans" cxnId="{C80BE7AB-C317-4872-ABCD-9EBF7751A783}">
      <dgm:prSet/>
      <dgm:spPr/>
      <dgm:t>
        <a:bodyPr/>
        <a:lstStyle/>
        <a:p>
          <a:endParaRPr lang="en-US"/>
        </a:p>
      </dgm:t>
    </dgm:pt>
    <dgm:pt modelId="{5C03271C-1058-4642-8BE9-A4CD256D1525}">
      <dgm:prSet phldrT="[Text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Calibri" pitchFamily="34" charset="0"/>
            </a:rPr>
            <a:t>Peraturan</a:t>
          </a:r>
          <a:r>
            <a:rPr lang="en-US" sz="2000" b="1" dirty="0">
              <a:solidFill>
                <a:schemeClr val="tx1"/>
              </a:solidFill>
              <a:latin typeface="Calibri" pitchFamily="34" charset="0"/>
            </a:rPr>
            <a:t> Daerah Kota </a:t>
          </a:r>
          <a:r>
            <a:rPr lang="en-US" sz="2000" b="1" dirty="0" err="1">
              <a:solidFill>
                <a:schemeClr val="tx1"/>
              </a:solidFill>
              <a:latin typeface="Calibri" pitchFamily="34" charset="0"/>
            </a:rPr>
            <a:t>Batu</a:t>
          </a:r>
          <a:r>
            <a:rPr lang="en-US" sz="2000" b="1" dirty="0">
              <a:solidFill>
                <a:schemeClr val="tx1"/>
              </a:solidFill>
              <a:latin typeface="Calibri" pitchFamily="34" charset="0"/>
            </a:rPr>
            <a:t> No.7 </a:t>
          </a:r>
          <a:r>
            <a:rPr lang="en-US" sz="2000" b="1" dirty="0" err="1">
              <a:solidFill>
                <a:schemeClr val="tx1"/>
              </a:solidFill>
              <a:latin typeface="Calibri" pitchFamily="34" charset="0"/>
            </a:rPr>
            <a:t>Tahun</a:t>
          </a:r>
          <a:r>
            <a:rPr lang="en-US" sz="2000" b="1" dirty="0">
              <a:solidFill>
                <a:schemeClr val="tx1"/>
              </a:solidFill>
              <a:latin typeface="Calibri" pitchFamily="34" charset="0"/>
            </a:rPr>
            <a:t> 2019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tentang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Calibri" pitchFamily="34" charset="0"/>
            </a:rPr>
            <a:t>Pajak</a:t>
          </a:r>
          <a:r>
            <a:rPr lang="en-US" sz="2000" dirty="0">
              <a:solidFill>
                <a:schemeClr val="tx1"/>
              </a:solidFill>
              <a:latin typeface="Calibri" pitchFamily="34" charset="0"/>
            </a:rPr>
            <a:t> Daerah</a:t>
          </a:r>
          <a:endParaRPr lang="en-US" sz="2000" dirty="0">
            <a:solidFill>
              <a:schemeClr val="tx1"/>
            </a:solidFill>
          </a:endParaRPr>
        </a:p>
      </dgm:t>
    </dgm:pt>
    <dgm:pt modelId="{248B495A-5A44-427A-BB02-D1076C07BED3}" type="parTrans" cxnId="{C5BC5273-6E94-4E59-A0DD-A5FB6FB69085}">
      <dgm:prSet/>
      <dgm:spPr/>
      <dgm:t>
        <a:bodyPr/>
        <a:lstStyle/>
        <a:p>
          <a:endParaRPr lang="en-US"/>
        </a:p>
      </dgm:t>
    </dgm:pt>
    <dgm:pt modelId="{04CB8438-C7DE-41C7-853C-7394A8248D09}" type="sibTrans" cxnId="{C5BC5273-6E94-4E59-A0DD-A5FB6FB69085}">
      <dgm:prSet/>
      <dgm:spPr/>
      <dgm:t>
        <a:bodyPr/>
        <a:lstStyle/>
        <a:p>
          <a:endParaRPr lang="en-US"/>
        </a:p>
      </dgm:t>
    </dgm:pt>
    <dgm:pt modelId="{EC5D03F1-C3C2-4AF5-B944-27C41E66903D}">
      <dgm:prSet phldrT="[Text]" custT="1"/>
      <dgm:spPr/>
      <dgm:t>
        <a:bodyPr/>
        <a:lstStyle/>
        <a:p>
          <a:r>
            <a:rPr lang="en-US" sz="2000" b="1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Peraturan</a:t>
          </a:r>
          <a:r>
            <a:rPr lang="en-US" sz="2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2000" b="1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Walikota</a:t>
          </a:r>
          <a:r>
            <a:rPr lang="en-US" sz="2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Batu </a:t>
          </a:r>
          <a:r>
            <a:rPr lang="en-US" sz="2000" b="1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Nomor</a:t>
          </a:r>
          <a:r>
            <a:rPr lang="en-US" sz="2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54 </a:t>
          </a:r>
          <a:r>
            <a:rPr lang="en-US" sz="2000" b="1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Tahun</a:t>
          </a:r>
          <a:r>
            <a:rPr lang="en-US" sz="20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2020 </a:t>
          </a:r>
          <a:r>
            <a:rPr lang="en-US" sz="2000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tentang</a:t>
          </a:r>
          <a:r>
            <a:rPr lang="en-US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Tata Cara </a:t>
          </a:r>
          <a:r>
            <a:rPr lang="en-US" sz="2000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Pemungutan</a:t>
          </a:r>
          <a:r>
            <a:rPr lang="en-US" sz="2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PBB</a:t>
          </a:r>
        </a:p>
      </dgm:t>
    </dgm:pt>
    <dgm:pt modelId="{3F6DF93F-9FC5-4CD5-BB36-C0FED9CF0177}" type="parTrans" cxnId="{A850516B-9788-43D7-9C0A-431D72D9A7ED}">
      <dgm:prSet/>
      <dgm:spPr/>
      <dgm:t>
        <a:bodyPr/>
        <a:lstStyle/>
        <a:p>
          <a:endParaRPr lang="en-ID"/>
        </a:p>
      </dgm:t>
    </dgm:pt>
    <dgm:pt modelId="{9D7CB23D-B5BE-4EC8-AA10-8008E60FB9AC}" type="sibTrans" cxnId="{A850516B-9788-43D7-9C0A-431D72D9A7ED}">
      <dgm:prSet/>
      <dgm:spPr/>
      <dgm:t>
        <a:bodyPr/>
        <a:lstStyle/>
        <a:p>
          <a:endParaRPr lang="en-ID"/>
        </a:p>
      </dgm:t>
    </dgm:pt>
    <dgm:pt modelId="{9305313B-CC7A-4465-91B6-FC92DB0ADAFD}" type="pres">
      <dgm:prSet presAssocID="{044900D1-D04F-49DD-BFC8-046A563E9E7A}" presName="linear" presStyleCnt="0">
        <dgm:presLayoutVars>
          <dgm:dir/>
          <dgm:animLvl val="lvl"/>
          <dgm:resizeHandles val="exact"/>
        </dgm:presLayoutVars>
      </dgm:prSet>
      <dgm:spPr/>
    </dgm:pt>
    <dgm:pt modelId="{D0ACB45C-3771-449F-AD20-FC89407F17EB}" type="pres">
      <dgm:prSet presAssocID="{2AC8F706-A6FA-4256-990B-3E991551920D}" presName="parentLin" presStyleCnt="0"/>
      <dgm:spPr/>
    </dgm:pt>
    <dgm:pt modelId="{E10022E0-EDEB-4A2A-8E63-352932645EC2}" type="pres">
      <dgm:prSet presAssocID="{2AC8F706-A6FA-4256-990B-3E991551920D}" presName="parentLeftMargin" presStyleLbl="node1" presStyleIdx="0" presStyleCnt="4"/>
      <dgm:spPr/>
    </dgm:pt>
    <dgm:pt modelId="{304D0D96-37D9-44DA-98C9-74A0111889C1}" type="pres">
      <dgm:prSet presAssocID="{2AC8F706-A6FA-4256-990B-3E991551920D}" presName="parentText" presStyleLbl="node1" presStyleIdx="0" presStyleCnt="4" custScaleX="101106" custScaleY="204722" custLinFactNeighborX="-2339" custLinFactNeighborY="-6521">
        <dgm:presLayoutVars>
          <dgm:chMax val="0"/>
          <dgm:bulletEnabled val="1"/>
        </dgm:presLayoutVars>
      </dgm:prSet>
      <dgm:spPr/>
    </dgm:pt>
    <dgm:pt modelId="{64C63729-7AED-4C17-8E1F-412E46A8C68A}" type="pres">
      <dgm:prSet presAssocID="{2AC8F706-A6FA-4256-990B-3E991551920D}" presName="negativeSpace" presStyleCnt="0"/>
      <dgm:spPr/>
    </dgm:pt>
    <dgm:pt modelId="{2EBA8F68-3845-409B-9C98-F557934CF683}" type="pres">
      <dgm:prSet presAssocID="{2AC8F706-A6FA-4256-990B-3E991551920D}" presName="childText" presStyleLbl="conFgAcc1" presStyleIdx="0" presStyleCnt="4">
        <dgm:presLayoutVars>
          <dgm:bulletEnabled val="1"/>
        </dgm:presLayoutVars>
      </dgm:prSet>
      <dgm:spPr/>
    </dgm:pt>
    <dgm:pt modelId="{A82CBCA3-AD6D-4D3C-B5B6-904C53F3AE6B}" type="pres">
      <dgm:prSet presAssocID="{703CFF98-659C-4FBB-8333-F92E64EECC4B}" presName="spaceBetweenRectangles" presStyleCnt="0"/>
      <dgm:spPr/>
    </dgm:pt>
    <dgm:pt modelId="{994B0117-D67E-4E2B-A00E-FF81C4F551EE}" type="pres">
      <dgm:prSet presAssocID="{3563CF90-2061-47D4-B249-CE427DD6594F}" presName="parentLin" presStyleCnt="0"/>
      <dgm:spPr/>
    </dgm:pt>
    <dgm:pt modelId="{01789637-1EDA-47DE-B8FE-039807004034}" type="pres">
      <dgm:prSet presAssocID="{3563CF90-2061-47D4-B249-CE427DD6594F}" presName="parentLeftMargin" presStyleLbl="node1" presStyleIdx="0" presStyleCnt="4"/>
      <dgm:spPr/>
    </dgm:pt>
    <dgm:pt modelId="{8BF7CF9A-7F48-4517-8331-8E2D3B4FBA19}" type="pres">
      <dgm:prSet presAssocID="{3563CF90-2061-47D4-B249-CE427DD6594F}" presName="parentText" presStyleLbl="node1" presStyleIdx="1" presStyleCnt="4" custScaleY="270115">
        <dgm:presLayoutVars>
          <dgm:chMax val="0"/>
          <dgm:bulletEnabled val="1"/>
        </dgm:presLayoutVars>
      </dgm:prSet>
      <dgm:spPr/>
    </dgm:pt>
    <dgm:pt modelId="{BF0C7856-341B-477F-8A1A-7AA8A3D74D91}" type="pres">
      <dgm:prSet presAssocID="{3563CF90-2061-47D4-B249-CE427DD6594F}" presName="negativeSpace" presStyleCnt="0"/>
      <dgm:spPr/>
    </dgm:pt>
    <dgm:pt modelId="{80C18968-7BCA-4E6A-BEE1-BB87DAB7031F}" type="pres">
      <dgm:prSet presAssocID="{3563CF90-2061-47D4-B249-CE427DD6594F}" presName="childText" presStyleLbl="conFgAcc1" presStyleIdx="1" presStyleCnt="4">
        <dgm:presLayoutVars>
          <dgm:bulletEnabled val="1"/>
        </dgm:presLayoutVars>
      </dgm:prSet>
      <dgm:spPr/>
    </dgm:pt>
    <dgm:pt modelId="{B1DFD297-6212-47B6-AE43-6766BBBD1F67}" type="pres">
      <dgm:prSet presAssocID="{3896387D-A18B-420F-9BDA-2C6F54D25CC7}" presName="spaceBetweenRectangles" presStyleCnt="0"/>
      <dgm:spPr/>
    </dgm:pt>
    <dgm:pt modelId="{D3EBA83A-ACBE-4901-A300-3F1A06DD6D0D}" type="pres">
      <dgm:prSet presAssocID="{5C03271C-1058-4642-8BE9-A4CD256D1525}" presName="parentLin" presStyleCnt="0"/>
      <dgm:spPr/>
    </dgm:pt>
    <dgm:pt modelId="{9BE73EA0-8FC0-486D-9EE7-C7D30D0104D2}" type="pres">
      <dgm:prSet presAssocID="{5C03271C-1058-4642-8BE9-A4CD256D1525}" presName="parentLeftMargin" presStyleLbl="node1" presStyleIdx="1" presStyleCnt="4"/>
      <dgm:spPr/>
    </dgm:pt>
    <dgm:pt modelId="{44C05374-E867-42A1-A2BD-97B9072E790C}" type="pres">
      <dgm:prSet presAssocID="{5C03271C-1058-4642-8BE9-A4CD256D1525}" presName="parentText" presStyleLbl="node1" presStyleIdx="2" presStyleCnt="4" custScaleY="225000">
        <dgm:presLayoutVars>
          <dgm:chMax val="0"/>
          <dgm:bulletEnabled val="1"/>
        </dgm:presLayoutVars>
      </dgm:prSet>
      <dgm:spPr/>
    </dgm:pt>
    <dgm:pt modelId="{613258D7-78FB-4385-885A-992CC2BCDFAA}" type="pres">
      <dgm:prSet presAssocID="{5C03271C-1058-4642-8BE9-A4CD256D1525}" presName="negativeSpace" presStyleCnt="0"/>
      <dgm:spPr/>
    </dgm:pt>
    <dgm:pt modelId="{CFC098BC-83B9-4CD4-88AE-B3DD14D01348}" type="pres">
      <dgm:prSet presAssocID="{5C03271C-1058-4642-8BE9-A4CD256D1525}" presName="childText" presStyleLbl="conFgAcc1" presStyleIdx="2" presStyleCnt="4">
        <dgm:presLayoutVars>
          <dgm:bulletEnabled val="1"/>
        </dgm:presLayoutVars>
      </dgm:prSet>
      <dgm:spPr/>
    </dgm:pt>
    <dgm:pt modelId="{BCE5445D-BEF3-4C6A-8B25-B98584257FFD}" type="pres">
      <dgm:prSet presAssocID="{04CB8438-C7DE-41C7-853C-7394A8248D09}" presName="spaceBetweenRectangles" presStyleCnt="0"/>
      <dgm:spPr/>
    </dgm:pt>
    <dgm:pt modelId="{F85DC055-C54D-45A6-A3A5-71A14FC2531C}" type="pres">
      <dgm:prSet presAssocID="{EC5D03F1-C3C2-4AF5-B944-27C41E66903D}" presName="parentLin" presStyleCnt="0"/>
      <dgm:spPr/>
    </dgm:pt>
    <dgm:pt modelId="{2D01A361-F11D-4CC8-839E-4CEDC1818DC9}" type="pres">
      <dgm:prSet presAssocID="{EC5D03F1-C3C2-4AF5-B944-27C41E66903D}" presName="parentLeftMargin" presStyleLbl="node1" presStyleIdx="2" presStyleCnt="4"/>
      <dgm:spPr/>
    </dgm:pt>
    <dgm:pt modelId="{61C1AAEE-FAD6-49F2-BBEB-4E3BA029F59B}" type="pres">
      <dgm:prSet presAssocID="{EC5D03F1-C3C2-4AF5-B944-27C41E66903D}" presName="parentText" presStyleLbl="node1" presStyleIdx="3" presStyleCnt="4" custScaleY="210662">
        <dgm:presLayoutVars>
          <dgm:chMax val="0"/>
          <dgm:bulletEnabled val="1"/>
        </dgm:presLayoutVars>
      </dgm:prSet>
      <dgm:spPr/>
    </dgm:pt>
    <dgm:pt modelId="{06A77773-4EBD-4F1D-87E9-60BB8B778CC1}" type="pres">
      <dgm:prSet presAssocID="{EC5D03F1-C3C2-4AF5-B944-27C41E66903D}" presName="negativeSpace" presStyleCnt="0"/>
      <dgm:spPr/>
    </dgm:pt>
    <dgm:pt modelId="{FC52890C-FAE6-476B-A90E-24D837DD3DF9}" type="pres">
      <dgm:prSet presAssocID="{EC5D03F1-C3C2-4AF5-B944-27C41E66903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FFECD10E-6A4E-4519-89CA-3B99BAEC0508}" type="presOf" srcId="{EC5D03F1-C3C2-4AF5-B944-27C41E66903D}" destId="{2D01A361-F11D-4CC8-839E-4CEDC1818DC9}" srcOrd="0" destOrd="0" presId="urn:microsoft.com/office/officeart/2005/8/layout/list1"/>
    <dgm:cxn modelId="{2D2D6B2B-E597-4DF4-AC56-8F868D21D031}" type="presOf" srcId="{5C03271C-1058-4642-8BE9-A4CD256D1525}" destId="{9BE73EA0-8FC0-486D-9EE7-C7D30D0104D2}" srcOrd="0" destOrd="0" presId="urn:microsoft.com/office/officeart/2005/8/layout/list1"/>
    <dgm:cxn modelId="{8D4D923A-E38F-4351-A8F3-19942DC0E317}" type="presOf" srcId="{2AC8F706-A6FA-4256-990B-3E991551920D}" destId="{E10022E0-EDEB-4A2A-8E63-352932645EC2}" srcOrd="0" destOrd="0" presId="urn:microsoft.com/office/officeart/2005/8/layout/list1"/>
    <dgm:cxn modelId="{04DD8865-D361-4A4B-8F3D-D71DE88C01BB}" type="presOf" srcId="{3563CF90-2061-47D4-B249-CE427DD6594F}" destId="{01789637-1EDA-47DE-B8FE-039807004034}" srcOrd="0" destOrd="0" presId="urn:microsoft.com/office/officeart/2005/8/layout/list1"/>
    <dgm:cxn modelId="{A850516B-9788-43D7-9C0A-431D72D9A7ED}" srcId="{044900D1-D04F-49DD-BFC8-046A563E9E7A}" destId="{EC5D03F1-C3C2-4AF5-B944-27C41E66903D}" srcOrd="3" destOrd="0" parTransId="{3F6DF93F-9FC5-4CD5-BB36-C0FED9CF0177}" sibTransId="{9D7CB23D-B5BE-4EC8-AA10-8008E60FB9AC}"/>
    <dgm:cxn modelId="{BF112873-0814-4999-BE51-C67C9F5C50B9}" type="presOf" srcId="{3563CF90-2061-47D4-B249-CE427DD6594F}" destId="{8BF7CF9A-7F48-4517-8331-8E2D3B4FBA19}" srcOrd="1" destOrd="0" presId="urn:microsoft.com/office/officeart/2005/8/layout/list1"/>
    <dgm:cxn modelId="{C5BC5273-6E94-4E59-A0DD-A5FB6FB69085}" srcId="{044900D1-D04F-49DD-BFC8-046A563E9E7A}" destId="{5C03271C-1058-4642-8BE9-A4CD256D1525}" srcOrd="2" destOrd="0" parTransId="{248B495A-5A44-427A-BB02-D1076C07BED3}" sibTransId="{04CB8438-C7DE-41C7-853C-7394A8248D09}"/>
    <dgm:cxn modelId="{DCD6A17A-45DE-47C6-9199-E75D6AE02AF6}" type="presOf" srcId="{2AC8F706-A6FA-4256-990B-3E991551920D}" destId="{304D0D96-37D9-44DA-98C9-74A0111889C1}" srcOrd="1" destOrd="0" presId="urn:microsoft.com/office/officeart/2005/8/layout/list1"/>
    <dgm:cxn modelId="{76DBA25A-2CD0-47A1-A2FB-A8274D3D9205}" srcId="{044900D1-D04F-49DD-BFC8-046A563E9E7A}" destId="{2AC8F706-A6FA-4256-990B-3E991551920D}" srcOrd="0" destOrd="0" parTransId="{1E912C49-A7D6-4C20-B090-6082E10AB4C1}" sibTransId="{703CFF98-659C-4FBB-8333-F92E64EECC4B}"/>
    <dgm:cxn modelId="{41CE8694-3965-4842-99B8-D0D66F95550D}" type="presOf" srcId="{5C03271C-1058-4642-8BE9-A4CD256D1525}" destId="{44C05374-E867-42A1-A2BD-97B9072E790C}" srcOrd="1" destOrd="0" presId="urn:microsoft.com/office/officeart/2005/8/layout/list1"/>
    <dgm:cxn modelId="{C80BE7AB-C317-4872-ABCD-9EBF7751A783}" srcId="{044900D1-D04F-49DD-BFC8-046A563E9E7A}" destId="{3563CF90-2061-47D4-B249-CE427DD6594F}" srcOrd="1" destOrd="0" parTransId="{764F141B-4702-49BC-ACA8-F88787CF64CB}" sibTransId="{3896387D-A18B-420F-9BDA-2C6F54D25CC7}"/>
    <dgm:cxn modelId="{6B3EB4AF-F904-45C1-A1BF-3D4A7CE8A979}" type="presOf" srcId="{EC5D03F1-C3C2-4AF5-B944-27C41E66903D}" destId="{61C1AAEE-FAD6-49F2-BBEB-4E3BA029F59B}" srcOrd="1" destOrd="0" presId="urn:microsoft.com/office/officeart/2005/8/layout/list1"/>
    <dgm:cxn modelId="{DB3DA3B0-BCA2-4B6D-8A2F-FBBBE9853250}" type="presOf" srcId="{044900D1-D04F-49DD-BFC8-046A563E9E7A}" destId="{9305313B-CC7A-4465-91B6-FC92DB0ADAFD}" srcOrd="0" destOrd="0" presId="urn:microsoft.com/office/officeart/2005/8/layout/list1"/>
    <dgm:cxn modelId="{AE7477BC-425F-495E-B752-1AF64E73189A}" type="presParOf" srcId="{9305313B-CC7A-4465-91B6-FC92DB0ADAFD}" destId="{D0ACB45C-3771-449F-AD20-FC89407F17EB}" srcOrd="0" destOrd="0" presId="urn:microsoft.com/office/officeart/2005/8/layout/list1"/>
    <dgm:cxn modelId="{F1B946EA-91C1-4359-875D-4D1646ACE7C5}" type="presParOf" srcId="{D0ACB45C-3771-449F-AD20-FC89407F17EB}" destId="{E10022E0-EDEB-4A2A-8E63-352932645EC2}" srcOrd="0" destOrd="0" presId="urn:microsoft.com/office/officeart/2005/8/layout/list1"/>
    <dgm:cxn modelId="{9293E204-9B5F-46EB-94CD-213ABD88C3D0}" type="presParOf" srcId="{D0ACB45C-3771-449F-AD20-FC89407F17EB}" destId="{304D0D96-37D9-44DA-98C9-74A0111889C1}" srcOrd="1" destOrd="0" presId="urn:microsoft.com/office/officeart/2005/8/layout/list1"/>
    <dgm:cxn modelId="{67751651-A6DE-42EC-A553-82BD9AA76B30}" type="presParOf" srcId="{9305313B-CC7A-4465-91B6-FC92DB0ADAFD}" destId="{64C63729-7AED-4C17-8E1F-412E46A8C68A}" srcOrd="1" destOrd="0" presId="urn:microsoft.com/office/officeart/2005/8/layout/list1"/>
    <dgm:cxn modelId="{625A00DF-8478-4C83-A1C7-F77B2D785B19}" type="presParOf" srcId="{9305313B-CC7A-4465-91B6-FC92DB0ADAFD}" destId="{2EBA8F68-3845-409B-9C98-F557934CF683}" srcOrd="2" destOrd="0" presId="urn:microsoft.com/office/officeart/2005/8/layout/list1"/>
    <dgm:cxn modelId="{BB782192-05BD-465B-B835-2E908EC233D5}" type="presParOf" srcId="{9305313B-CC7A-4465-91B6-FC92DB0ADAFD}" destId="{A82CBCA3-AD6D-4D3C-B5B6-904C53F3AE6B}" srcOrd="3" destOrd="0" presId="urn:microsoft.com/office/officeart/2005/8/layout/list1"/>
    <dgm:cxn modelId="{405F648E-8571-4BE3-9714-602BCC3C4B6F}" type="presParOf" srcId="{9305313B-CC7A-4465-91B6-FC92DB0ADAFD}" destId="{994B0117-D67E-4E2B-A00E-FF81C4F551EE}" srcOrd="4" destOrd="0" presId="urn:microsoft.com/office/officeart/2005/8/layout/list1"/>
    <dgm:cxn modelId="{E91D0C5E-BA1B-4E19-8D12-48511249D589}" type="presParOf" srcId="{994B0117-D67E-4E2B-A00E-FF81C4F551EE}" destId="{01789637-1EDA-47DE-B8FE-039807004034}" srcOrd="0" destOrd="0" presId="urn:microsoft.com/office/officeart/2005/8/layout/list1"/>
    <dgm:cxn modelId="{CEC8066A-2E07-4FD5-9F3C-5C1ED07361D6}" type="presParOf" srcId="{994B0117-D67E-4E2B-A00E-FF81C4F551EE}" destId="{8BF7CF9A-7F48-4517-8331-8E2D3B4FBA19}" srcOrd="1" destOrd="0" presId="urn:microsoft.com/office/officeart/2005/8/layout/list1"/>
    <dgm:cxn modelId="{DA55955A-136E-48AD-8A91-BD312EBC3B88}" type="presParOf" srcId="{9305313B-CC7A-4465-91B6-FC92DB0ADAFD}" destId="{BF0C7856-341B-477F-8A1A-7AA8A3D74D91}" srcOrd="5" destOrd="0" presId="urn:microsoft.com/office/officeart/2005/8/layout/list1"/>
    <dgm:cxn modelId="{C4BB2D7D-3F01-4BD3-A588-9EEEB66C365E}" type="presParOf" srcId="{9305313B-CC7A-4465-91B6-FC92DB0ADAFD}" destId="{80C18968-7BCA-4E6A-BEE1-BB87DAB7031F}" srcOrd="6" destOrd="0" presId="urn:microsoft.com/office/officeart/2005/8/layout/list1"/>
    <dgm:cxn modelId="{12FF0637-B5C9-49F2-B0BA-944244CAF94B}" type="presParOf" srcId="{9305313B-CC7A-4465-91B6-FC92DB0ADAFD}" destId="{B1DFD297-6212-47B6-AE43-6766BBBD1F67}" srcOrd="7" destOrd="0" presId="urn:microsoft.com/office/officeart/2005/8/layout/list1"/>
    <dgm:cxn modelId="{DE5E0BA9-BED2-4094-8B95-11F97E2DCCB4}" type="presParOf" srcId="{9305313B-CC7A-4465-91B6-FC92DB0ADAFD}" destId="{D3EBA83A-ACBE-4901-A300-3F1A06DD6D0D}" srcOrd="8" destOrd="0" presId="urn:microsoft.com/office/officeart/2005/8/layout/list1"/>
    <dgm:cxn modelId="{BC6FA20B-36C0-4DA3-88F0-22F643C384F4}" type="presParOf" srcId="{D3EBA83A-ACBE-4901-A300-3F1A06DD6D0D}" destId="{9BE73EA0-8FC0-486D-9EE7-C7D30D0104D2}" srcOrd="0" destOrd="0" presId="urn:microsoft.com/office/officeart/2005/8/layout/list1"/>
    <dgm:cxn modelId="{4949C44D-F002-4570-B7A5-31F684991B24}" type="presParOf" srcId="{D3EBA83A-ACBE-4901-A300-3F1A06DD6D0D}" destId="{44C05374-E867-42A1-A2BD-97B9072E790C}" srcOrd="1" destOrd="0" presId="urn:microsoft.com/office/officeart/2005/8/layout/list1"/>
    <dgm:cxn modelId="{1BB8957C-42D8-4532-B2A3-10A19BE77712}" type="presParOf" srcId="{9305313B-CC7A-4465-91B6-FC92DB0ADAFD}" destId="{613258D7-78FB-4385-885A-992CC2BCDFAA}" srcOrd="9" destOrd="0" presId="urn:microsoft.com/office/officeart/2005/8/layout/list1"/>
    <dgm:cxn modelId="{F0DB6CAF-12DF-43BC-BE21-FE97ECF00E46}" type="presParOf" srcId="{9305313B-CC7A-4465-91B6-FC92DB0ADAFD}" destId="{CFC098BC-83B9-4CD4-88AE-B3DD14D01348}" srcOrd="10" destOrd="0" presId="urn:microsoft.com/office/officeart/2005/8/layout/list1"/>
    <dgm:cxn modelId="{48BFAAFE-1EA9-4CCE-A803-9AA30820B59B}" type="presParOf" srcId="{9305313B-CC7A-4465-91B6-FC92DB0ADAFD}" destId="{BCE5445D-BEF3-4C6A-8B25-B98584257FFD}" srcOrd="11" destOrd="0" presId="urn:microsoft.com/office/officeart/2005/8/layout/list1"/>
    <dgm:cxn modelId="{FDC103C7-537B-4371-84F0-E189DA0A1220}" type="presParOf" srcId="{9305313B-CC7A-4465-91B6-FC92DB0ADAFD}" destId="{F85DC055-C54D-45A6-A3A5-71A14FC2531C}" srcOrd="12" destOrd="0" presId="urn:microsoft.com/office/officeart/2005/8/layout/list1"/>
    <dgm:cxn modelId="{22649636-A5BB-43BA-B0A7-3F477F8E2CC6}" type="presParOf" srcId="{F85DC055-C54D-45A6-A3A5-71A14FC2531C}" destId="{2D01A361-F11D-4CC8-839E-4CEDC1818DC9}" srcOrd="0" destOrd="0" presId="urn:microsoft.com/office/officeart/2005/8/layout/list1"/>
    <dgm:cxn modelId="{A9CACDD0-5226-4D70-B2C6-5F18E09F7189}" type="presParOf" srcId="{F85DC055-C54D-45A6-A3A5-71A14FC2531C}" destId="{61C1AAEE-FAD6-49F2-BBEB-4E3BA029F59B}" srcOrd="1" destOrd="0" presId="urn:microsoft.com/office/officeart/2005/8/layout/list1"/>
    <dgm:cxn modelId="{B7626CAE-625A-4E33-87D7-1D34FC285C26}" type="presParOf" srcId="{9305313B-CC7A-4465-91B6-FC92DB0ADAFD}" destId="{06A77773-4EBD-4F1D-87E9-60BB8B778CC1}" srcOrd="13" destOrd="0" presId="urn:microsoft.com/office/officeart/2005/8/layout/list1"/>
    <dgm:cxn modelId="{B906AEE0-16F9-4ADB-9064-BB8B0D170DC7}" type="presParOf" srcId="{9305313B-CC7A-4465-91B6-FC92DB0ADAFD}" destId="{FC52890C-FAE6-476B-A90E-24D837DD3DF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08777D-499E-4C2F-8D3E-BA35EA31A813}" type="doc">
      <dgm:prSet loTypeId="urn:diagrams.loki3.com/Bracke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D"/>
        </a:p>
      </dgm:t>
    </dgm:pt>
    <dgm:pt modelId="{CA551114-16AE-4560-88BA-502C617E9A6C}">
      <dgm:prSet phldrT="[Text]"/>
      <dgm:spPr/>
      <dgm:t>
        <a:bodyPr/>
        <a:lstStyle/>
        <a:p>
          <a:r>
            <a:rPr lang="en-US" dirty="0"/>
            <a:t>Kota Batu</a:t>
          </a:r>
          <a:endParaRPr lang="en-ID" dirty="0"/>
        </a:p>
      </dgm:t>
    </dgm:pt>
    <dgm:pt modelId="{EA020066-E82B-4603-93D4-4FD9404E0E2E}" type="parTrans" cxnId="{6ACAA1FF-3FAC-4E29-A8E2-844404BE80C0}">
      <dgm:prSet/>
      <dgm:spPr/>
      <dgm:t>
        <a:bodyPr/>
        <a:lstStyle/>
        <a:p>
          <a:endParaRPr lang="en-ID"/>
        </a:p>
      </dgm:t>
    </dgm:pt>
    <dgm:pt modelId="{74942F35-AAA6-4C73-9419-A24250DCEF6D}" type="sibTrans" cxnId="{6ACAA1FF-3FAC-4E29-A8E2-844404BE80C0}">
      <dgm:prSet/>
      <dgm:spPr/>
      <dgm:t>
        <a:bodyPr/>
        <a:lstStyle/>
        <a:p>
          <a:endParaRPr lang="en-ID"/>
        </a:p>
      </dgm:t>
    </dgm:pt>
    <dgm:pt modelId="{9790FF96-D058-481F-9F85-750F1ED9F845}">
      <dgm:prSet phldrT="[Text]"/>
      <dgm:spPr/>
      <dgm:t>
        <a:bodyPr/>
        <a:lstStyle/>
        <a:p>
          <a:r>
            <a:rPr lang="en-US" dirty="0"/>
            <a:t>71,8%</a:t>
          </a:r>
          <a:endParaRPr lang="en-ID" dirty="0"/>
        </a:p>
      </dgm:t>
    </dgm:pt>
    <dgm:pt modelId="{792891D6-E2FA-42D0-AEE9-E45809AF3E6A}" type="parTrans" cxnId="{DC1E577A-1EB3-4E01-918B-7BBCEC31353D}">
      <dgm:prSet/>
      <dgm:spPr/>
      <dgm:t>
        <a:bodyPr/>
        <a:lstStyle/>
        <a:p>
          <a:endParaRPr lang="en-ID"/>
        </a:p>
      </dgm:t>
    </dgm:pt>
    <dgm:pt modelId="{A8DFF428-20C5-4A84-8BB7-B3B58CBCBC6C}" type="sibTrans" cxnId="{DC1E577A-1EB3-4E01-918B-7BBCEC31353D}">
      <dgm:prSet/>
      <dgm:spPr/>
      <dgm:t>
        <a:bodyPr/>
        <a:lstStyle/>
        <a:p>
          <a:endParaRPr lang="en-ID"/>
        </a:p>
      </dgm:t>
    </dgm:pt>
    <dgm:pt modelId="{FF1B8F43-7256-4A30-99FF-3D75303863C2}">
      <dgm:prSet phldrT="[Text]"/>
      <dgm:spPr/>
      <dgm:t>
        <a:bodyPr/>
        <a:lstStyle/>
        <a:p>
          <a:r>
            <a:rPr lang="en-US" dirty="0" err="1"/>
            <a:t>Desa</a:t>
          </a:r>
          <a:r>
            <a:rPr lang="en-US" dirty="0"/>
            <a:t> </a:t>
          </a:r>
          <a:r>
            <a:rPr lang="en-US" dirty="0" err="1"/>
            <a:t>Sidomulyo</a:t>
          </a:r>
          <a:endParaRPr lang="en-ID" dirty="0"/>
        </a:p>
      </dgm:t>
    </dgm:pt>
    <dgm:pt modelId="{9D507E76-BC1D-46E3-A76D-4314C4225DCC}" type="parTrans" cxnId="{E4EA20DF-6726-4953-8C67-25D8228A5B2F}">
      <dgm:prSet/>
      <dgm:spPr/>
      <dgm:t>
        <a:bodyPr/>
        <a:lstStyle/>
        <a:p>
          <a:endParaRPr lang="en-ID"/>
        </a:p>
      </dgm:t>
    </dgm:pt>
    <dgm:pt modelId="{09748154-3180-4C4F-8C6B-AE34889A4517}" type="sibTrans" cxnId="{E4EA20DF-6726-4953-8C67-25D8228A5B2F}">
      <dgm:prSet/>
      <dgm:spPr/>
      <dgm:t>
        <a:bodyPr/>
        <a:lstStyle/>
        <a:p>
          <a:endParaRPr lang="en-ID"/>
        </a:p>
      </dgm:t>
    </dgm:pt>
    <dgm:pt modelId="{BE9F4AF4-A1C8-44BD-A24D-3A70FA7FF7EF}">
      <dgm:prSet phldrT="[Text]"/>
      <dgm:spPr/>
      <dgm:t>
        <a:bodyPr/>
        <a:lstStyle/>
        <a:p>
          <a:r>
            <a:rPr lang="en-US" dirty="0"/>
            <a:t>77%</a:t>
          </a:r>
          <a:endParaRPr lang="en-ID" dirty="0"/>
        </a:p>
      </dgm:t>
    </dgm:pt>
    <dgm:pt modelId="{37B8C3F6-B32B-4DE7-BA9C-1E52F13895E6}" type="parTrans" cxnId="{1015A1E7-C92B-45B1-A1B4-144017D3FA61}">
      <dgm:prSet/>
      <dgm:spPr/>
      <dgm:t>
        <a:bodyPr/>
        <a:lstStyle/>
        <a:p>
          <a:endParaRPr lang="en-ID"/>
        </a:p>
      </dgm:t>
    </dgm:pt>
    <dgm:pt modelId="{820DBD9C-D754-4235-B392-DB47B4426C4C}" type="sibTrans" cxnId="{1015A1E7-C92B-45B1-A1B4-144017D3FA61}">
      <dgm:prSet/>
      <dgm:spPr/>
      <dgm:t>
        <a:bodyPr/>
        <a:lstStyle/>
        <a:p>
          <a:endParaRPr lang="en-ID"/>
        </a:p>
      </dgm:t>
    </dgm:pt>
    <dgm:pt modelId="{614EBB13-D090-4947-967B-D961EF3733F8}" type="pres">
      <dgm:prSet presAssocID="{6508777D-499E-4C2F-8D3E-BA35EA31A813}" presName="Name0" presStyleCnt="0">
        <dgm:presLayoutVars>
          <dgm:dir/>
          <dgm:animLvl val="lvl"/>
          <dgm:resizeHandles val="exact"/>
        </dgm:presLayoutVars>
      </dgm:prSet>
      <dgm:spPr/>
    </dgm:pt>
    <dgm:pt modelId="{13286689-0E44-40F1-97C9-78AC1E03AE2A}" type="pres">
      <dgm:prSet presAssocID="{CA551114-16AE-4560-88BA-502C617E9A6C}" presName="linNode" presStyleCnt="0"/>
      <dgm:spPr/>
    </dgm:pt>
    <dgm:pt modelId="{FABE32A8-15B7-4E89-92E7-FFD428F04BE9}" type="pres">
      <dgm:prSet presAssocID="{CA551114-16AE-4560-88BA-502C617E9A6C}" presName="parTx" presStyleLbl="revTx" presStyleIdx="0" presStyleCnt="2">
        <dgm:presLayoutVars>
          <dgm:chMax val="1"/>
          <dgm:bulletEnabled val="1"/>
        </dgm:presLayoutVars>
      </dgm:prSet>
      <dgm:spPr/>
    </dgm:pt>
    <dgm:pt modelId="{729AD3BA-F6B2-4301-B071-A2BAD04FDC9B}" type="pres">
      <dgm:prSet presAssocID="{CA551114-16AE-4560-88BA-502C617E9A6C}" presName="bracket" presStyleLbl="parChTrans1D1" presStyleIdx="0" presStyleCnt="2"/>
      <dgm:spPr/>
    </dgm:pt>
    <dgm:pt modelId="{9C16DB12-450E-4197-9861-AA41DB85AC6A}" type="pres">
      <dgm:prSet presAssocID="{CA551114-16AE-4560-88BA-502C617E9A6C}" presName="spH" presStyleCnt="0"/>
      <dgm:spPr/>
    </dgm:pt>
    <dgm:pt modelId="{0951833B-4AA4-431F-9CA8-EA34EA3B04FB}" type="pres">
      <dgm:prSet presAssocID="{CA551114-16AE-4560-88BA-502C617E9A6C}" presName="desTx" presStyleLbl="node1" presStyleIdx="0" presStyleCnt="2">
        <dgm:presLayoutVars>
          <dgm:bulletEnabled val="1"/>
        </dgm:presLayoutVars>
      </dgm:prSet>
      <dgm:spPr/>
    </dgm:pt>
    <dgm:pt modelId="{5587AF78-7E79-479C-8DA8-69362672B2C3}" type="pres">
      <dgm:prSet presAssocID="{74942F35-AAA6-4C73-9419-A24250DCEF6D}" presName="spV" presStyleCnt="0"/>
      <dgm:spPr/>
    </dgm:pt>
    <dgm:pt modelId="{E2C34C28-C8AF-4C91-A3EC-AA1E670A5B06}" type="pres">
      <dgm:prSet presAssocID="{FF1B8F43-7256-4A30-99FF-3D75303863C2}" presName="linNode" presStyleCnt="0"/>
      <dgm:spPr/>
    </dgm:pt>
    <dgm:pt modelId="{2AE65388-0797-4252-9F81-BE7B386ECA90}" type="pres">
      <dgm:prSet presAssocID="{FF1B8F43-7256-4A30-99FF-3D75303863C2}" presName="parTx" presStyleLbl="revTx" presStyleIdx="1" presStyleCnt="2">
        <dgm:presLayoutVars>
          <dgm:chMax val="1"/>
          <dgm:bulletEnabled val="1"/>
        </dgm:presLayoutVars>
      </dgm:prSet>
      <dgm:spPr/>
    </dgm:pt>
    <dgm:pt modelId="{A929057C-3A82-41AD-B531-4B9A1DD71E54}" type="pres">
      <dgm:prSet presAssocID="{FF1B8F43-7256-4A30-99FF-3D75303863C2}" presName="bracket" presStyleLbl="parChTrans1D1" presStyleIdx="1" presStyleCnt="2"/>
      <dgm:spPr/>
    </dgm:pt>
    <dgm:pt modelId="{D5CC8633-88D2-45C0-8D0F-049A5A5C7C00}" type="pres">
      <dgm:prSet presAssocID="{FF1B8F43-7256-4A30-99FF-3D75303863C2}" presName="spH" presStyleCnt="0"/>
      <dgm:spPr/>
    </dgm:pt>
    <dgm:pt modelId="{A1F50146-D8AE-4E3F-B6DB-4CFB77A9FF25}" type="pres">
      <dgm:prSet presAssocID="{FF1B8F43-7256-4A30-99FF-3D75303863C2}" presName="desTx" presStyleLbl="node1" presStyleIdx="1" presStyleCnt="2" custLinFactNeighborX="2445" custLinFactNeighborY="4363">
        <dgm:presLayoutVars>
          <dgm:bulletEnabled val="1"/>
        </dgm:presLayoutVars>
      </dgm:prSet>
      <dgm:spPr/>
    </dgm:pt>
  </dgm:ptLst>
  <dgm:cxnLst>
    <dgm:cxn modelId="{1BBDFB3F-0DB6-43BD-B4B4-8266BBEDD23D}" type="presOf" srcId="{9790FF96-D058-481F-9F85-750F1ED9F845}" destId="{0951833B-4AA4-431F-9CA8-EA34EA3B04FB}" srcOrd="0" destOrd="0" presId="urn:diagrams.loki3.com/BracketList"/>
    <dgm:cxn modelId="{DC1E577A-1EB3-4E01-918B-7BBCEC31353D}" srcId="{CA551114-16AE-4560-88BA-502C617E9A6C}" destId="{9790FF96-D058-481F-9F85-750F1ED9F845}" srcOrd="0" destOrd="0" parTransId="{792891D6-E2FA-42D0-AEE9-E45809AF3E6A}" sibTransId="{A8DFF428-20C5-4A84-8BB7-B3B58CBCBC6C}"/>
    <dgm:cxn modelId="{0F71C19C-8A04-4C62-B620-7BAD33A2C9A7}" type="presOf" srcId="{BE9F4AF4-A1C8-44BD-A24D-3A70FA7FF7EF}" destId="{A1F50146-D8AE-4E3F-B6DB-4CFB77A9FF25}" srcOrd="0" destOrd="0" presId="urn:diagrams.loki3.com/BracketList"/>
    <dgm:cxn modelId="{B1BC289F-2BC9-4AD0-9512-66E508FC46B5}" type="presOf" srcId="{6508777D-499E-4C2F-8D3E-BA35EA31A813}" destId="{614EBB13-D090-4947-967B-D961EF3733F8}" srcOrd="0" destOrd="0" presId="urn:diagrams.loki3.com/BracketList"/>
    <dgm:cxn modelId="{48561FCD-2394-4E8B-941D-AA52C0A539E7}" type="presOf" srcId="{FF1B8F43-7256-4A30-99FF-3D75303863C2}" destId="{2AE65388-0797-4252-9F81-BE7B386ECA90}" srcOrd="0" destOrd="0" presId="urn:diagrams.loki3.com/BracketList"/>
    <dgm:cxn modelId="{C4FED0CF-80B8-4941-8891-45879B9D13FE}" type="presOf" srcId="{CA551114-16AE-4560-88BA-502C617E9A6C}" destId="{FABE32A8-15B7-4E89-92E7-FFD428F04BE9}" srcOrd="0" destOrd="0" presId="urn:diagrams.loki3.com/BracketList"/>
    <dgm:cxn modelId="{E4EA20DF-6726-4953-8C67-25D8228A5B2F}" srcId="{6508777D-499E-4C2F-8D3E-BA35EA31A813}" destId="{FF1B8F43-7256-4A30-99FF-3D75303863C2}" srcOrd="1" destOrd="0" parTransId="{9D507E76-BC1D-46E3-A76D-4314C4225DCC}" sibTransId="{09748154-3180-4C4F-8C6B-AE34889A4517}"/>
    <dgm:cxn modelId="{1015A1E7-C92B-45B1-A1B4-144017D3FA61}" srcId="{FF1B8F43-7256-4A30-99FF-3D75303863C2}" destId="{BE9F4AF4-A1C8-44BD-A24D-3A70FA7FF7EF}" srcOrd="0" destOrd="0" parTransId="{37B8C3F6-B32B-4DE7-BA9C-1E52F13895E6}" sibTransId="{820DBD9C-D754-4235-B392-DB47B4426C4C}"/>
    <dgm:cxn modelId="{6ACAA1FF-3FAC-4E29-A8E2-844404BE80C0}" srcId="{6508777D-499E-4C2F-8D3E-BA35EA31A813}" destId="{CA551114-16AE-4560-88BA-502C617E9A6C}" srcOrd="0" destOrd="0" parTransId="{EA020066-E82B-4603-93D4-4FD9404E0E2E}" sibTransId="{74942F35-AAA6-4C73-9419-A24250DCEF6D}"/>
    <dgm:cxn modelId="{00E18D45-AA4D-4E4C-ACE4-442AC7C6276A}" type="presParOf" srcId="{614EBB13-D090-4947-967B-D961EF3733F8}" destId="{13286689-0E44-40F1-97C9-78AC1E03AE2A}" srcOrd="0" destOrd="0" presId="urn:diagrams.loki3.com/BracketList"/>
    <dgm:cxn modelId="{D67498C2-8201-4F5A-96F8-048EB1FABB84}" type="presParOf" srcId="{13286689-0E44-40F1-97C9-78AC1E03AE2A}" destId="{FABE32A8-15B7-4E89-92E7-FFD428F04BE9}" srcOrd="0" destOrd="0" presId="urn:diagrams.loki3.com/BracketList"/>
    <dgm:cxn modelId="{39E1CFE3-4330-4B2D-B8AC-65531E01B5EF}" type="presParOf" srcId="{13286689-0E44-40F1-97C9-78AC1E03AE2A}" destId="{729AD3BA-F6B2-4301-B071-A2BAD04FDC9B}" srcOrd="1" destOrd="0" presId="urn:diagrams.loki3.com/BracketList"/>
    <dgm:cxn modelId="{AF867AB0-3DF3-4813-AACD-BA59958C1A89}" type="presParOf" srcId="{13286689-0E44-40F1-97C9-78AC1E03AE2A}" destId="{9C16DB12-450E-4197-9861-AA41DB85AC6A}" srcOrd="2" destOrd="0" presId="urn:diagrams.loki3.com/BracketList"/>
    <dgm:cxn modelId="{5091BDB7-E079-460C-A5FF-FBE63101256A}" type="presParOf" srcId="{13286689-0E44-40F1-97C9-78AC1E03AE2A}" destId="{0951833B-4AA4-431F-9CA8-EA34EA3B04FB}" srcOrd="3" destOrd="0" presId="urn:diagrams.loki3.com/BracketList"/>
    <dgm:cxn modelId="{FAEAA53F-84F2-404B-B3F4-C5A53CF96339}" type="presParOf" srcId="{614EBB13-D090-4947-967B-D961EF3733F8}" destId="{5587AF78-7E79-479C-8DA8-69362672B2C3}" srcOrd="1" destOrd="0" presId="urn:diagrams.loki3.com/BracketList"/>
    <dgm:cxn modelId="{C327502E-40DE-4B20-B550-35C790E2BA70}" type="presParOf" srcId="{614EBB13-D090-4947-967B-D961EF3733F8}" destId="{E2C34C28-C8AF-4C91-A3EC-AA1E670A5B06}" srcOrd="2" destOrd="0" presId="urn:diagrams.loki3.com/BracketList"/>
    <dgm:cxn modelId="{4C3B79D4-4569-4583-98C8-A5EF92312C45}" type="presParOf" srcId="{E2C34C28-C8AF-4C91-A3EC-AA1E670A5B06}" destId="{2AE65388-0797-4252-9F81-BE7B386ECA90}" srcOrd="0" destOrd="0" presId="urn:diagrams.loki3.com/BracketList"/>
    <dgm:cxn modelId="{B404FC87-7E0B-4D77-985D-4720426CD794}" type="presParOf" srcId="{E2C34C28-C8AF-4C91-A3EC-AA1E670A5B06}" destId="{A929057C-3A82-41AD-B531-4B9A1DD71E54}" srcOrd="1" destOrd="0" presId="urn:diagrams.loki3.com/BracketList"/>
    <dgm:cxn modelId="{C012D3B1-6640-4B47-934F-13FC9ED9715B}" type="presParOf" srcId="{E2C34C28-C8AF-4C91-A3EC-AA1E670A5B06}" destId="{D5CC8633-88D2-45C0-8D0F-049A5A5C7C00}" srcOrd="2" destOrd="0" presId="urn:diagrams.loki3.com/BracketList"/>
    <dgm:cxn modelId="{6E0581C6-A973-4852-B324-A50134E3E407}" type="presParOf" srcId="{E2C34C28-C8AF-4C91-A3EC-AA1E670A5B06}" destId="{A1F50146-D8AE-4E3F-B6DB-4CFB77A9FF25}" srcOrd="3" destOrd="0" presId="urn:diagrams.loki3.com/Bracket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BA8F68-3845-409B-9C98-F557934CF683}">
      <dsp:nvSpPr>
        <dsp:cNvPr id="0" name=""/>
        <dsp:cNvSpPr/>
      </dsp:nvSpPr>
      <dsp:spPr>
        <a:xfrm>
          <a:off x="0" y="690476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4D0D96-37D9-44DA-98C9-74A0111889C1}">
      <dsp:nvSpPr>
        <dsp:cNvPr id="0" name=""/>
        <dsp:cNvSpPr/>
      </dsp:nvSpPr>
      <dsp:spPr>
        <a:xfrm>
          <a:off x="401855" y="0"/>
          <a:ext cx="5824433" cy="9065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Calibri" pitchFamily="34" charset="0"/>
            </a:rPr>
            <a:t>Undang-undang</a:t>
          </a:r>
          <a:r>
            <a:rPr lang="en-US" sz="2000" b="1" kern="1200" dirty="0">
              <a:solidFill>
                <a:schemeClr val="tx1"/>
              </a:solidFill>
              <a:latin typeface="Calibri" pitchFamily="34" charset="0"/>
            </a:rPr>
            <a:t> No.28 </a:t>
          </a:r>
          <a:r>
            <a:rPr lang="en-US" sz="2000" b="1" kern="1200" dirty="0" err="1">
              <a:solidFill>
                <a:schemeClr val="tx1"/>
              </a:solidFill>
              <a:latin typeface="Calibri" pitchFamily="34" charset="0"/>
            </a:rPr>
            <a:t>Tahun</a:t>
          </a:r>
          <a:r>
            <a:rPr lang="en-US" sz="2000" b="1" kern="1200" dirty="0">
              <a:solidFill>
                <a:schemeClr val="tx1"/>
              </a:solidFill>
              <a:latin typeface="Calibri" pitchFamily="34" charset="0"/>
            </a:rPr>
            <a:t> 2009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tentang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Pajak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dan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Retribusi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Daerah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46107" y="44252"/>
        <a:ext cx="5735929" cy="818005"/>
      </dsp:txXfrm>
    </dsp:sp>
    <dsp:sp modelId="{80C18968-7BCA-4E6A-BEE1-BB87DAB7031F}">
      <dsp:nvSpPr>
        <dsp:cNvPr id="0" name=""/>
        <dsp:cNvSpPr/>
      </dsp:nvSpPr>
      <dsp:spPr>
        <a:xfrm>
          <a:off x="0" y="2124145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F7CF9A-7F48-4517-8331-8E2D3B4FBA19}">
      <dsp:nvSpPr>
        <dsp:cNvPr id="0" name=""/>
        <dsp:cNvSpPr/>
      </dsp:nvSpPr>
      <dsp:spPr>
        <a:xfrm>
          <a:off x="411078" y="1149476"/>
          <a:ext cx="5755094" cy="11960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Calibri" pitchFamily="34" charset="0"/>
            </a:rPr>
            <a:t>Peraturan</a:t>
          </a:r>
          <a:r>
            <a:rPr lang="en-US" sz="2000" b="1" kern="12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Calibri" pitchFamily="34" charset="0"/>
            </a:rPr>
            <a:t>Pemerintah</a:t>
          </a:r>
          <a:r>
            <a:rPr lang="en-US" sz="2000" b="1" kern="1200" dirty="0">
              <a:solidFill>
                <a:schemeClr val="tx1"/>
              </a:solidFill>
              <a:latin typeface="Calibri" pitchFamily="34" charset="0"/>
            </a:rPr>
            <a:t> No.55 </a:t>
          </a:r>
          <a:r>
            <a:rPr lang="en-US" sz="2000" b="1" kern="1200" dirty="0" err="1">
              <a:solidFill>
                <a:schemeClr val="tx1"/>
              </a:solidFill>
              <a:latin typeface="Calibri" pitchFamily="34" charset="0"/>
            </a:rPr>
            <a:t>Tahun</a:t>
          </a:r>
          <a:r>
            <a:rPr lang="en-US" sz="2000" b="1" kern="1200" dirty="0">
              <a:solidFill>
                <a:schemeClr val="tx1"/>
              </a:solidFill>
              <a:latin typeface="Calibri" pitchFamily="34" charset="0"/>
            </a:rPr>
            <a:t> 2016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tentang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Ketentuan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Umum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dan Tata Cara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Pemungutan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Pajak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Daerah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69465" y="1207863"/>
        <a:ext cx="5638320" cy="1079295"/>
      </dsp:txXfrm>
    </dsp:sp>
    <dsp:sp modelId="{CFC098BC-83B9-4CD4-88AE-B3DD14D01348}">
      <dsp:nvSpPr>
        <dsp:cNvPr id="0" name=""/>
        <dsp:cNvSpPr/>
      </dsp:nvSpPr>
      <dsp:spPr>
        <a:xfrm>
          <a:off x="0" y="3358045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C05374-E867-42A1-A2BD-97B9072E790C}">
      <dsp:nvSpPr>
        <dsp:cNvPr id="0" name=""/>
        <dsp:cNvSpPr/>
      </dsp:nvSpPr>
      <dsp:spPr>
        <a:xfrm>
          <a:off x="411480" y="2583145"/>
          <a:ext cx="5760720" cy="99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Calibri" pitchFamily="34" charset="0"/>
            </a:rPr>
            <a:t>Peraturan</a:t>
          </a:r>
          <a:r>
            <a:rPr lang="en-US" sz="2000" b="1" kern="1200" dirty="0">
              <a:solidFill>
                <a:schemeClr val="tx1"/>
              </a:solidFill>
              <a:latin typeface="Calibri" pitchFamily="34" charset="0"/>
            </a:rPr>
            <a:t> Daerah Kota </a:t>
          </a:r>
          <a:r>
            <a:rPr lang="en-US" sz="2000" b="1" kern="1200" dirty="0" err="1">
              <a:solidFill>
                <a:schemeClr val="tx1"/>
              </a:solidFill>
              <a:latin typeface="Calibri" pitchFamily="34" charset="0"/>
            </a:rPr>
            <a:t>Batu</a:t>
          </a:r>
          <a:r>
            <a:rPr lang="en-US" sz="2000" b="1" kern="1200" dirty="0">
              <a:solidFill>
                <a:schemeClr val="tx1"/>
              </a:solidFill>
              <a:latin typeface="Calibri" pitchFamily="34" charset="0"/>
            </a:rPr>
            <a:t> No.7 </a:t>
          </a:r>
          <a:r>
            <a:rPr lang="en-US" sz="2000" b="1" kern="1200" dirty="0" err="1">
              <a:solidFill>
                <a:schemeClr val="tx1"/>
              </a:solidFill>
              <a:latin typeface="Calibri" pitchFamily="34" charset="0"/>
            </a:rPr>
            <a:t>Tahun</a:t>
          </a:r>
          <a:r>
            <a:rPr lang="en-US" sz="2000" b="1" kern="1200" dirty="0">
              <a:solidFill>
                <a:schemeClr val="tx1"/>
              </a:solidFill>
              <a:latin typeface="Calibri" pitchFamily="34" charset="0"/>
            </a:rPr>
            <a:t> 2019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tentang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Calibri" pitchFamily="34" charset="0"/>
            </a:rPr>
            <a:t>Pajak</a:t>
          </a:r>
          <a:r>
            <a:rPr lang="en-US" sz="2000" kern="1200" dirty="0">
              <a:solidFill>
                <a:schemeClr val="tx1"/>
              </a:solidFill>
              <a:latin typeface="Calibri" pitchFamily="34" charset="0"/>
            </a:rPr>
            <a:t> Daerah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60115" y="2631780"/>
        <a:ext cx="5663450" cy="899030"/>
      </dsp:txXfrm>
    </dsp:sp>
    <dsp:sp modelId="{FC52890C-FAE6-476B-A90E-24D837DD3DF9}">
      <dsp:nvSpPr>
        <dsp:cNvPr id="0" name=""/>
        <dsp:cNvSpPr/>
      </dsp:nvSpPr>
      <dsp:spPr>
        <a:xfrm>
          <a:off x="0" y="4528456"/>
          <a:ext cx="8229600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C1AAEE-FAD6-49F2-BBEB-4E3BA029F59B}">
      <dsp:nvSpPr>
        <dsp:cNvPr id="0" name=""/>
        <dsp:cNvSpPr/>
      </dsp:nvSpPr>
      <dsp:spPr>
        <a:xfrm>
          <a:off x="411480" y="3817045"/>
          <a:ext cx="5760720" cy="9328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Peraturan</a:t>
          </a:r>
          <a:r>
            <a:rPr lang="en-US" sz="2000" b="1" kern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Walikota</a:t>
          </a:r>
          <a:r>
            <a:rPr lang="en-US" sz="2000" b="1" kern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Batu </a:t>
          </a:r>
          <a:r>
            <a:rPr lang="en-US" sz="2000" b="1" kern="1200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Nomor</a:t>
          </a:r>
          <a:r>
            <a:rPr lang="en-US" sz="2000" b="1" kern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54 </a:t>
          </a:r>
          <a:r>
            <a:rPr lang="en-US" sz="2000" b="1" kern="1200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Tahun</a:t>
          </a:r>
          <a:r>
            <a:rPr lang="en-US" sz="2000" b="1" kern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2020 </a:t>
          </a:r>
          <a:r>
            <a:rPr lang="en-US" sz="2000" kern="1200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tentang</a:t>
          </a:r>
          <a:r>
            <a:rPr lang="en-US" sz="2000" kern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Tata Cara </a:t>
          </a:r>
          <a:r>
            <a:rPr lang="en-US" sz="2000" kern="1200" dirty="0" err="1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Pemungutan</a:t>
          </a:r>
          <a:r>
            <a:rPr lang="en-US" sz="2000" kern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rPr>
            <a:t> PBB</a:t>
          </a:r>
        </a:p>
      </dsp:txBody>
      <dsp:txXfrm>
        <a:off x="457016" y="3862581"/>
        <a:ext cx="5669648" cy="8417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BE32A8-15B7-4E89-92E7-FFD428F04BE9}">
      <dsp:nvSpPr>
        <dsp:cNvPr id="0" name=""/>
        <dsp:cNvSpPr/>
      </dsp:nvSpPr>
      <dsp:spPr>
        <a:xfrm>
          <a:off x="2175" y="501982"/>
          <a:ext cx="1112543" cy="2772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35560" rIns="99568" bIns="35560" numCol="1" spcCol="1270" anchor="ctr" anchorCtr="0">
          <a:noAutofit/>
        </a:bodyPr>
        <a:lstStyle/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Kota Batu</a:t>
          </a:r>
          <a:endParaRPr lang="en-ID" sz="1400" kern="1200" dirty="0"/>
        </a:p>
      </dsp:txBody>
      <dsp:txXfrm>
        <a:off x="2175" y="501982"/>
        <a:ext cx="1112543" cy="277200"/>
      </dsp:txXfrm>
    </dsp:sp>
    <dsp:sp modelId="{729AD3BA-F6B2-4301-B071-A2BAD04FDC9B}">
      <dsp:nvSpPr>
        <dsp:cNvPr id="0" name=""/>
        <dsp:cNvSpPr/>
      </dsp:nvSpPr>
      <dsp:spPr>
        <a:xfrm>
          <a:off x="1114718" y="488989"/>
          <a:ext cx="222508" cy="303187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51833B-4AA4-431F-9CA8-EA34EA3B04FB}">
      <dsp:nvSpPr>
        <dsp:cNvPr id="0" name=""/>
        <dsp:cNvSpPr/>
      </dsp:nvSpPr>
      <dsp:spPr>
        <a:xfrm>
          <a:off x="1426231" y="488989"/>
          <a:ext cx="3026118" cy="3031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71,8%</a:t>
          </a:r>
          <a:endParaRPr lang="en-ID" sz="1400" kern="1200" dirty="0"/>
        </a:p>
      </dsp:txBody>
      <dsp:txXfrm>
        <a:off x="1426231" y="488989"/>
        <a:ext cx="3026118" cy="303187"/>
      </dsp:txXfrm>
    </dsp:sp>
    <dsp:sp modelId="{2AE65388-0797-4252-9F81-BE7B386ECA90}">
      <dsp:nvSpPr>
        <dsp:cNvPr id="0" name=""/>
        <dsp:cNvSpPr/>
      </dsp:nvSpPr>
      <dsp:spPr>
        <a:xfrm>
          <a:off x="2175" y="842576"/>
          <a:ext cx="1112543" cy="4677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35560" rIns="99568" bIns="35560" numCol="1" spcCol="1270" anchor="ctr" anchorCtr="0">
          <a:noAutofit/>
        </a:bodyPr>
        <a:lstStyle/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 err="1"/>
            <a:t>Desa</a:t>
          </a:r>
          <a:r>
            <a:rPr lang="en-US" sz="1400" kern="1200" dirty="0"/>
            <a:t> </a:t>
          </a:r>
          <a:r>
            <a:rPr lang="en-US" sz="1400" kern="1200" dirty="0" err="1"/>
            <a:t>Sidomulyo</a:t>
          </a:r>
          <a:endParaRPr lang="en-ID" sz="1400" kern="1200" dirty="0"/>
        </a:p>
      </dsp:txBody>
      <dsp:txXfrm>
        <a:off x="2175" y="842576"/>
        <a:ext cx="1112543" cy="467775"/>
      </dsp:txXfrm>
    </dsp:sp>
    <dsp:sp modelId="{A929057C-3A82-41AD-B531-4B9A1DD71E54}">
      <dsp:nvSpPr>
        <dsp:cNvPr id="0" name=""/>
        <dsp:cNvSpPr/>
      </dsp:nvSpPr>
      <dsp:spPr>
        <a:xfrm>
          <a:off x="1114718" y="842576"/>
          <a:ext cx="222508" cy="467775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50146-D8AE-4E3F-B6DB-4CFB77A9FF25}">
      <dsp:nvSpPr>
        <dsp:cNvPr id="0" name=""/>
        <dsp:cNvSpPr/>
      </dsp:nvSpPr>
      <dsp:spPr>
        <a:xfrm>
          <a:off x="1428406" y="862985"/>
          <a:ext cx="3026118" cy="4677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/>
            <a:t>77%</a:t>
          </a:r>
          <a:endParaRPr lang="en-ID" sz="1400" kern="1200" dirty="0"/>
        </a:p>
      </dsp:txBody>
      <dsp:txXfrm>
        <a:off x="1428406" y="862985"/>
        <a:ext cx="3026118" cy="4677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97096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80007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42774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31810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88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1004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97300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39173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73914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87595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096097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07634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3657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61587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130522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0267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925801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1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DB05156-7022-47FA-8449-64FDA730A9B5}"/>
              </a:ext>
            </a:extLst>
          </p:cNvPr>
          <p:cNvGrpSpPr/>
          <p:nvPr userDrawn="1"/>
        </p:nvGrpSpPr>
        <p:grpSpPr>
          <a:xfrm rot="5400000">
            <a:off x="5981671" y="5720331"/>
            <a:ext cx="228658" cy="1691575"/>
            <a:chOff x="7316420" y="1861156"/>
            <a:chExt cx="689857" cy="5103452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A3A6D6BC-9E2C-432C-9A5D-C060231AFDB0}"/>
                </a:ext>
              </a:extLst>
            </p:cNvPr>
            <p:cNvSpPr/>
            <p:nvPr/>
          </p:nvSpPr>
          <p:spPr>
            <a:xfrm>
              <a:off x="7316420" y="1861156"/>
              <a:ext cx="689857" cy="689857"/>
            </a:xfrm>
            <a:prstGeom prst="ellipse">
              <a:avLst/>
            </a:prstGeom>
            <a:solidFill>
              <a:schemeClr val="accent5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A3C81B2F-B325-4145-8798-0F28B0C98B7C}"/>
                </a:ext>
              </a:extLst>
            </p:cNvPr>
            <p:cNvSpPr/>
            <p:nvPr/>
          </p:nvSpPr>
          <p:spPr>
            <a:xfrm>
              <a:off x="7316420" y="2743875"/>
              <a:ext cx="689857" cy="689857"/>
            </a:xfrm>
            <a:prstGeom prst="ellipse">
              <a:avLst/>
            </a:prstGeom>
            <a:solidFill>
              <a:schemeClr val="accent4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FBE6035F-7CC6-46C7-9AEB-6ADA10B1D38B}"/>
                </a:ext>
              </a:extLst>
            </p:cNvPr>
            <p:cNvSpPr/>
            <p:nvPr/>
          </p:nvSpPr>
          <p:spPr>
            <a:xfrm>
              <a:off x="7316420" y="3626594"/>
              <a:ext cx="689857" cy="689857"/>
            </a:xfrm>
            <a:prstGeom prst="ellipse">
              <a:avLst/>
            </a:prstGeom>
            <a:solidFill>
              <a:schemeClr val="accent3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55801913-98AE-438B-BDE8-12666D966E27}"/>
                </a:ext>
              </a:extLst>
            </p:cNvPr>
            <p:cNvSpPr/>
            <p:nvPr/>
          </p:nvSpPr>
          <p:spPr>
            <a:xfrm>
              <a:off x="7316420" y="4509313"/>
              <a:ext cx="689857" cy="689857"/>
            </a:xfrm>
            <a:prstGeom prst="ellipse">
              <a:avLst/>
            </a:prstGeom>
            <a:solidFill>
              <a:schemeClr val="accent2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8C4E16A-515C-4D25-BD61-670F72620E9D}"/>
                </a:ext>
              </a:extLst>
            </p:cNvPr>
            <p:cNvSpPr/>
            <p:nvPr/>
          </p:nvSpPr>
          <p:spPr>
            <a:xfrm>
              <a:off x="7316420" y="5392032"/>
              <a:ext cx="689857" cy="689857"/>
            </a:xfrm>
            <a:prstGeom prst="ellipse">
              <a:avLst/>
            </a:prstGeom>
            <a:solidFill>
              <a:schemeClr val="accent1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CCA7F11-F003-4C26-B567-7140268ADCEF}"/>
                </a:ext>
              </a:extLst>
            </p:cNvPr>
            <p:cNvSpPr/>
            <p:nvPr/>
          </p:nvSpPr>
          <p:spPr>
            <a:xfrm>
              <a:off x="7316420" y="6274751"/>
              <a:ext cx="689857" cy="689857"/>
            </a:xfrm>
            <a:prstGeom prst="ellipse">
              <a:avLst/>
            </a:prstGeom>
            <a:solidFill>
              <a:schemeClr val="accent6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6382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13867-6A5D-4CF8-BAC3-2599A0ED5470}" type="datetimeFigureOut">
              <a:rPr lang="en-ID" smtClean="0"/>
              <a:t>12/10/2023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CE75B-1C06-4285-8291-407D558AEA3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57416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  <p:sldLayoutId id="2147483714" r:id="rId18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4.jpe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5.png"/><Relationship Id="rId9" Type="http://schemas.microsoft.com/office/2007/relationships/diagramDrawing" Target="../diagrams/drawin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F5632-6906-4290-87A4-71A4816B67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7570" y="1319022"/>
            <a:ext cx="10220324" cy="182509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PENGECEKAN DAN PEMBAYARAN PBB KOTA BATU SECARA ONLINE</a:t>
            </a:r>
            <a:br>
              <a:rPr lang="en-US" sz="3200" b="1" dirty="0"/>
            </a:br>
            <a:endParaRPr lang="en-ID" sz="32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890377-18AF-4CAB-A96C-080F6E1F59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599" y="3248550"/>
            <a:ext cx="9448800" cy="685800"/>
          </a:xfrm>
        </p:spPr>
        <p:txBody>
          <a:bodyPr/>
          <a:lstStyle/>
          <a:p>
            <a:pPr algn="ctr"/>
            <a:r>
              <a:rPr lang="en-US" b="1" dirty="0"/>
              <a:t>PESANGGRAHAN, 10 OKTOBER 2023</a:t>
            </a:r>
            <a:endParaRPr lang="en-ID" b="1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6B3EC6BB-3DC6-4401-9321-4FA19396E8FD}"/>
              </a:ext>
            </a:extLst>
          </p:cNvPr>
          <p:cNvSpPr txBox="1">
            <a:spLocks/>
          </p:cNvSpPr>
          <p:nvPr/>
        </p:nvSpPr>
        <p:spPr>
          <a:xfrm>
            <a:off x="1276349" y="4343396"/>
            <a:ext cx="5591175" cy="1377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 err="1"/>
              <a:t>Disampaikan</a:t>
            </a:r>
            <a:r>
              <a:rPr lang="en-US" sz="1600" b="1" dirty="0"/>
              <a:t> Oleh:</a:t>
            </a:r>
          </a:p>
          <a:p>
            <a:r>
              <a:rPr lang="en-US" sz="1600" b="1" dirty="0"/>
              <a:t>WAHYUNING DEWI UTAMI, SE, M.AP</a:t>
            </a:r>
          </a:p>
          <a:p>
            <a:r>
              <a:rPr lang="en-US" sz="1600" b="1" dirty="0" err="1"/>
              <a:t>Kepala</a:t>
            </a:r>
            <a:r>
              <a:rPr lang="en-US" sz="1600" b="1" dirty="0"/>
              <a:t> </a:t>
            </a:r>
            <a:r>
              <a:rPr lang="en-US" sz="1600" b="1" dirty="0" err="1"/>
              <a:t>Bidang</a:t>
            </a:r>
            <a:r>
              <a:rPr lang="en-US" sz="1600" b="1" dirty="0"/>
              <a:t> </a:t>
            </a:r>
            <a:r>
              <a:rPr lang="en-US" sz="1600" b="1" dirty="0" err="1"/>
              <a:t>Penilaian</a:t>
            </a:r>
            <a:r>
              <a:rPr lang="en-US" sz="1600" b="1" dirty="0"/>
              <a:t> dan Penetapan</a:t>
            </a:r>
          </a:p>
          <a:p>
            <a:r>
              <a:rPr lang="en-US" sz="1600" b="1" dirty="0"/>
              <a:t>Badan </a:t>
            </a:r>
            <a:r>
              <a:rPr lang="en-US" sz="1600" b="1" dirty="0" err="1"/>
              <a:t>Pendapatan</a:t>
            </a:r>
            <a:r>
              <a:rPr lang="en-US" sz="1600" b="1" dirty="0"/>
              <a:t> Daerah Kota Batu </a:t>
            </a:r>
            <a:endParaRPr lang="en-ID" sz="1600" b="1" dirty="0"/>
          </a:p>
        </p:txBody>
      </p:sp>
      <p:pic>
        <p:nvPicPr>
          <p:cNvPr id="1026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ECF9A695-7A64-42EC-B374-D29471571D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4" y="163988"/>
            <a:ext cx="1293812" cy="1658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6CA756-9670-4200-A049-1FC2F2097A86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6E5DF9-EFC7-44FE-B09E-6B21D8E0F8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61" y="37984"/>
            <a:ext cx="1526649" cy="58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668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08638-34E0-41CE-85C9-28E2F30A9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0931" y="360380"/>
            <a:ext cx="9475269" cy="1293028"/>
          </a:xfrm>
        </p:spPr>
        <p:txBody>
          <a:bodyPr/>
          <a:lstStyle/>
          <a:p>
            <a:r>
              <a:rPr lang="en-US" b="1" dirty="0"/>
              <a:t>DASAR HUKUM PEMUNGUTAN PAJAK</a:t>
            </a:r>
            <a:endParaRPr lang="en-ID" b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295DCF6-AE5F-4AF7-9DF0-EF08210C41E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6906292"/>
              </p:ext>
            </p:extLst>
          </p:nvPr>
        </p:nvGraphicFramePr>
        <p:xfrm>
          <a:off x="1718109" y="1711160"/>
          <a:ext cx="8229600" cy="4911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B7888C65-C4B3-4915-BDF8-46D9A261A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4" y="163988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E2AD49-3FD4-4021-AB9F-E7B19E180EC4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593018-ED70-4F36-A356-5B20605A58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85761" y="18934"/>
            <a:ext cx="1526649" cy="58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65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3;p3">
            <a:extLst>
              <a:ext uri="{FF2B5EF4-FFF2-40B4-BE49-F238E27FC236}">
                <a16:creationId xmlns:a16="http://schemas.microsoft.com/office/drawing/2014/main" id="{7BF28FD0-8B02-40E7-AAA4-2F08C789B13A}"/>
              </a:ext>
            </a:extLst>
          </p:cNvPr>
          <p:cNvSpPr/>
          <p:nvPr/>
        </p:nvSpPr>
        <p:spPr>
          <a:xfrm>
            <a:off x="7242277" y="906763"/>
            <a:ext cx="3061137" cy="260231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10796" y="0"/>
                </a:moveTo>
                <a:cubicBezTo>
                  <a:pt x="6961" y="0"/>
                  <a:pt x="3128" y="1680"/>
                  <a:pt x="0" y="5037"/>
                </a:cubicBezTo>
                <a:lnTo>
                  <a:pt x="10918" y="21600"/>
                </a:lnTo>
                <a:lnTo>
                  <a:pt x="21600" y="5043"/>
                </a:lnTo>
                <a:cubicBezTo>
                  <a:pt x="18471" y="1683"/>
                  <a:pt x="14633" y="0"/>
                  <a:pt x="1079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685800" dist="342900" dir="15195908" rotWithShape="0">
              <a:srgbClr val="000000">
                <a:alpha val="17254"/>
              </a:srgbClr>
            </a:outerShdw>
          </a:effectLst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38EF8B-EF07-4A2B-B214-008E19D44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8386" y="1397193"/>
            <a:ext cx="6076950" cy="569127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Definisi</a:t>
            </a:r>
            <a:r>
              <a:rPr lang="en-US" b="1" dirty="0"/>
              <a:t> PAJAK DAERAH</a:t>
            </a:r>
            <a:endParaRPr lang="en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DD34F-A15C-462E-AF21-449D1D714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8785" y="2378856"/>
            <a:ext cx="4543425" cy="402412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/>
              <a:t>	</a:t>
            </a:r>
            <a:r>
              <a:rPr lang="en-US" sz="2800" b="1" dirty="0" err="1"/>
              <a:t>Pajak</a:t>
            </a:r>
            <a:r>
              <a:rPr lang="en-US" sz="2800" b="1" dirty="0"/>
              <a:t> Daerah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b="1" dirty="0" err="1"/>
              <a:t>kontribusi</a:t>
            </a:r>
            <a:r>
              <a:rPr lang="en-US" b="1" dirty="0"/>
              <a:t> </a:t>
            </a:r>
            <a:r>
              <a:rPr lang="en-US" b="1" dirty="0" err="1"/>
              <a:t>wajib</a:t>
            </a:r>
            <a:r>
              <a:rPr lang="en-US" b="1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yang </a:t>
            </a:r>
            <a:r>
              <a:rPr lang="en-US" dirty="0" err="1"/>
              <a:t>terutang</a:t>
            </a:r>
            <a:r>
              <a:rPr lang="en-US" dirty="0"/>
              <a:t> oleh orang </a:t>
            </a:r>
            <a:r>
              <a:rPr lang="en-US" dirty="0" err="1"/>
              <a:t>pribadi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badan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memaksa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Undang-undang</a:t>
            </a:r>
            <a:r>
              <a:rPr lang="en-US" dirty="0"/>
              <a:t>, </a:t>
            </a:r>
            <a:r>
              <a:rPr lang="en-US" b="1" dirty="0" err="1"/>
              <a:t>dengan</a:t>
            </a:r>
            <a:r>
              <a:rPr lang="en-US" b="1" dirty="0"/>
              <a:t> </a:t>
            </a:r>
            <a:r>
              <a:rPr lang="en-US" b="1" dirty="0" err="1"/>
              <a:t>tidak</a:t>
            </a:r>
            <a:r>
              <a:rPr lang="en-US" b="1" dirty="0"/>
              <a:t> </a:t>
            </a:r>
            <a:r>
              <a:rPr lang="en-US" b="1" dirty="0" err="1"/>
              <a:t>mendapatkan</a:t>
            </a:r>
            <a:r>
              <a:rPr lang="en-US" b="1" dirty="0"/>
              <a:t> </a:t>
            </a:r>
            <a:r>
              <a:rPr lang="en-US" b="1" dirty="0" err="1"/>
              <a:t>imbalan</a:t>
            </a:r>
            <a:r>
              <a:rPr lang="en-US" b="1" dirty="0"/>
              <a:t>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/>
              <a:t>langsung</a:t>
            </a:r>
            <a:r>
              <a:rPr lang="en-US" b="1" dirty="0"/>
              <a:t> </a:t>
            </a:r>
            <a:r>
              <a:rPr lang="en-US" dirty="0"/>
              <a:t>dan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keperluan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b="1" dirty="0" err="1"/>
              <a:t>bagi</a:t>
            </a:r>
            <a:r>
              <a:rPr lang="en-US" b="1" dirty="0"/>
              <a:t> </a:t>
            </a:r>
            <a:r>
              <a:rPr lang="en-US" b="1" dirty="0" err="1"/>
              <a:t>sebesar-besarnya</a:t>
            </a:r>
            <a:r>
              <a:rPr lang="en-US" b="1" dirty="0"/>
              <a:t> </a:t>
            </a:r>
            <a:r>
              <a:rPr lang="en-US" b="1" dirty="0" err="1"/>
              <a:t>kemakmuran</a:t>
            </a:r>
            <a:r>
              <a:rPr lang="en-US" b="1" dirty="0"/>
              <a:t> </a:t>
            </a:r>
            <a:r>
              <a:rPr lang="en-US" b="1" dirty="0" err="1"/>
              <a:t>rakyat</a:t>
            </a:r>
            <a:r>
              <a:rPr lang="en-US" b="1" dirty="0"/>
              <a:t>. </a:t>
            </a:r>
          </a:p>
          <a:p>
            <a:pPr marL="0" indent="0" algn="just">
              <a:buNone/>
            </a:pPr>
            <a:r>
              <a:rPr lang="en-US" sz="1400" dirty="0"/>
              <a:t>(UU No.1 </a:t>
            </a:r>
            <a:r>
              <a:rPr lang="en-US" sz="1400" dirty="0" err="1"/>
              <a:t>Tahun</a:t>
            </a:r>
            <a:r>
              <a:rPr lang="en-US" sz="1400" dirty="0"/>
              <a:t> 2022 </a:t>
            </a:r>
            <a:r>
              <a:rPr lang="en-US" sz="1400" dirty="0" err="1"/>
              <a:t>tentang</a:t>
            </a:r>
            <a:r>
              <a:rPr lang="en-US" sz="1400" dirty="0"/>
              <a:t> </a:t>
            </a:r>
            <a:r>
              <a:rPr lang="en-US" sz="1400" dirty="0" err="1"/>
              <a:t>Hubungan</a:t>
            </a:r>
            <a:r>
              <a:rPr lang="en-US" sz="1400" dirty="0"/>
              <a:t> </a:t>
            </a:r>
            <a:r>
              <a:rPr lang="en-US" sz="1400" dirty="0" err="1"/>
              <a:t>Keuangan</a:t>
            </a:r>
            <a:r>
              <a:rPr lang="en-US" sz="1400" dirty="0"/>
              <a:t> Antara </a:t>
            </a:r>
            <a:r>
              <a:rPr lang="en-US" sz="1400" dirty="0" err="1"/>
              <a:t>pemerintah</a:t>
            </a:r>
            <a:r>
              <a:rPr lang="en-US" sz="1400" dirty="0"/>
              <a:t> Pusat dan </a:t>
            </a:r>
            <a:r>
              <a:rPr lang="en-US" sz="1400" dirty="0" err="1"/>
              <a:t>Pemerintah</a:t>
            </a:r>
            <a:r>
              <a:rPr lang="en-US" sz="1400" dirty="0"/>
              <a:t> Daerah)</a:t>
            </a:r>
            <a:endParaRPr lang="en-ID" sz="1400" dirty="0"/>
          </a:p>
        </p:txBody>
      </p:sp>
      <p:pic>
        <p:nvPicPr>
          <p:cNvPr id="4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A8459B04-0BE2-45FD-98D7-D58C43215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4" y="163988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23B093B4-CD03-4A4C-A911-26D7C198F4FE}"/>
              </a:ext>
            </a:extLst>
          </p:cNvPr>
          <p:cNvGrpSpPr/>
          <p:nvPr/>
        </p:nvGrpSpPr>
        <p:grpSpPr>
          <a:xfrm>
            <a:off x="6258977" y="1588790"/>
            <a:ext cx="5084245" cy="4667254"/>
            <a:chOff x="2512091" y="2039889"/>
            <a:chExt cx="3992563" cy="4667254"/>
          </a:xfrm>
        </p:grpSpPr>
        <p:sp>
          <p:nvSpPr>
            <p:cNvPr id="7" name="Google Shape;17;p3">
              <a:extLst>
                <a:ext uri="{FF2B5EF4-FFF2-40B4-BE49-F238E27FC236}">
                  <a16:creationId xmlns:a16="http://schemas.microsoft.com/office/drawing/2014/main" id="{D07313DA-4F01-4BCB-8BCD-B9F3F98BF137}"/>
                </a:ext>
              </a:extLst>
            </p:cNvPr>
            <p:cNvSpPr/>
            <p:nvPr/>
          </p:nvSpPr>
          <p:spPr>
            <a:xfrm>
              <a:off x="4604107" y="2040284"/>
              <a:ext cx="1865114" cy="1935164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14109" y="0"/>
                  </a:moveTo>
                  <a:lnTo>
                    <a:pt x="0" y="21600"/>
                  </a:lnTo>
                  <a:lnTo>
                    <a:pt x="21600" y="16687"/>
                  </a:lnTo>
                  <a:cubicBezTo>
                    <a:pt x="20751" y="11073"/>
                    <a:pt x="18634" y="5713"/>
                    <a:pt x="15250" y="1364"/>
                  </a:cubicBezTo>
                  <a:cubicBezTo>
                    <a:pt x="14879" y="888"/>
                    <a:pt x="14498" y="437"/>
                    <a:pt x="14109" y="0"/>
                  </a:cubicBezTo>
                  <a:close/>
                </a:path>
              </a:pathLst>
            </a:custGeom>
            <a:gradFill>
              <a:gsLst>
                <a:gs pos="0">
                  <a:srgbClr val="209A52"/>
                </a:gs>
                <a:gs pos="100000">
                  <a:srgbClr val="96E227"/>
                </a:gs>
              </a:gsLst>
              <a:lin ang="9204467" scaled="0"/>
            </a:gradFill>
            <a:ln>
              <a:noFill/>
            </a:ln>
            <a:effectLst>
              <a:outerShdw blurRad="685800" dist="342900" dir="20001948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" name="Google Shape;18;p3">
              <a:extLst>
                <a:ext uri="{FF2B5EF4-FFF2-40B4-BE49-F238E27FC236}">
                  <a16:creationId xmlns:a16="http://schemas.microsoft.com/office/drawing/2014/main" id="{40F44FF4-DCDF-4E83-9509-637498FEC698}"/>
                </a:ext>
              </a:extLst>
            </p:cNvPr>
            <p:cNvSpPr/>
            <p:nvPr/>
          </p:nvSpPr>
          <p:spPr>
            <a:xfrm>
              <a:off x="4594284" y="3612306"/>
              <a:ext cx="1910370" cy="1740298"/>
            </a:xfrm>
            <a:custGeom>
              <a:avLst/>
              <a:gdLst/>
              <a:ahLst/>
              <a:cxnLst/>
              <a:rect l="l" t="t" r="r" b="b"/>
              <a:pathLst>
                <a:path w="21596" h="21600" extrusionOk="0">
                  <a:moveTo>
                    <a:pt x="21293" y="0"/>
                  </a:moveTo>
                  <a:lnTo>
                    <a:pt x="0" y="5517"/>
                  </a:lnTo>
                  <a:lnTo>
                    <a:pt x="18709" y="21600"/>
                  </a:lnTo>
                  <a:cubicBezTo>
                    <a:pt x="20624" y="16624"/>
                    <a:pt x="21583" y="11082"/>
                    <a:pt x="21596" y="5532"/>
                  </a:cubicBezTo>
                  <a:cubicBezTo>
                    <a:pt x="21600" y="3682"/>
                    <a:pt x="21498" y="1831"/>
                    <a:pt x="21293" y="0"/>
                  </a:cubicBezTo>
                  <a:close/>
                </a:path>
              </a:pathLst>
            </a:custGeom>
            <a:gradFill>
              <a:gsLst>
                <a:gs pos="0">
                  <a:srgbClr val="65C900"/>
                </a:gs>
                <a:gs pos="100000">
                  <a:srgbClr val="FFFF51"/>
                </a:gs>
              </a:gsLst>
              <a:lin ang="9204467" scaled="0"/>
            </a:gradFill>
            <a:ln>
              <a:noFill/>
            </a:ln>
            <a:effectLst>
              <a:outerShdw blurRad="685800" dist="342900" dir="21481504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" name="Google Shape;19;p3">
              <a:extLst>
                <a:ext uri="{FF2B5EF4-FFF2-40B4-BE49-F238E27FC236}">
                  <a16:creationId xmlns:a16="http://schemas.microsoft.com/office/drawing/2014/main" id="{9E338F29-04B0-474D-8C23-AD1CB04FA47D}"/>
                </a:ext>
              </a:extLst>
            </p:cNvPr>
            <p:cNvSpPr/>
            <p:nvPr/>
          </p:nvSpPr>
          <p:spPr>
            <a:xfrm>
              <a:off x="4553505" y="4115147"/>
              <a:ext cx="1666578" cy="2417367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21600" y="11660"/>
                  </a:moveTo>
                  <a:lnTo>
                    <a:pt x="0" y="0"/>
                  </a:lnTo>
                  <a:lnTo>
                    <a:pt x="8672" y="21600"/>
                  </a:lnTo>
                  <a:cubicBezTo>
                    <a:pt x="11970" y="20441"/>
                    <a:pt x="15065" y="18656"/>
                    <a:pt x="17723" y="16213"/>
                  </a:cubicBezTo>
                  <a:cubicBezTo>
                    <a:pt x="19246" y="14813"/>
                    <a:pt x="20536" y="13282"/>
                    <a:pt x="21600" y="11660"/>
                  </a:cubicBezTo>
                  <a:close/>
                </a:path>
              </a:pathLst>
            </a:custGeom>
            <a:gradFill>
              <a:gsLst>
                <a:gs pos="0">
                  <a:srgbClr val="FFBB2D"/>
                </a:gs>
                <a:gs pos="100000">
                  <a:srgbClr val="FFFF00"/>
                </a:gs>
              </a:gsLst>
              <a:lin ang="13767766" scaled="0"/>
            </a:gradFill>
            <a:ln>
              <a:noFill/>
            </a:ln>
            <a:effectLst>
              <a:outerShdw blurRad="685800" dist="342900" dir="2338337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Google Shape;20;p3">
              <a:extLst>
                <a:ext uri="{FF2B5EF4-FFF2-40B4-BE49-F238E27FC236}">
                  <a16:creationId xmlns:a16="http://schemas.microsoft.com/office/drawing/2014/main" id="{2105E839-603E-4601-8F18-0851B05D7A2A}"/>
                </a:ext>
              </a:extLst>
            </p:cNvPr>
            <p:cNvSpPr/>
            <p:nvPr/>
          </p:nvSpPr>
          <p:spPr>
            <a:xfrm>
              <a:off x="3842999" y="4164360"/>
              <a:ext cx="1324274" cy="2542783"/>
            </a:xfrm>
            <a:custGeom>
              <a:avLst/>
              <a:gdLst/>
              <a:ahLst/>
              <a:cxnLst/>
              <a:rect l="l" t="t" r="r" b="b"/>
              <a:pathLst>
                <a:path w="21600" h="21596" extrusionOk="0">
                  <a:moveTo>
                    <a:pt x="21600" y="20332"/>
                  </a:moveTo>
                  <a:lnTo>
                    <a:pt x="10793" y="0"/>
                  </a:lnTo>
                  <a:lnTo>
                    <a:pt x="0" y="20309"/>
                  </a:lnTo>
                  <a:cubicBezTo>
                    <a:pt x="3490" y="21163"/>
                    <a:pt x="7143" y="21592"/>
                    <a:pt x="10798" y="21596"/>
                  </a:cubicBezTo>
                  <a:cubicBezTo>
                    <a:pt x="14452" y="21600"/>
                    <a:pt x="18107" y="21178"/>
                    <a:pt x="21600" y="20332"/>
                  </a:cubicBezTo>
                  <a:close/>
                </a:path>
              </a:pathLst>
            </a:custGeom>
            <a:gradFill>
              <a:gsLst>
                <a:gs pos="0">
                  <a:srgbClr val="F15A23"/>
                </a:gs>
                <a:gs pos="100000">
                  <a:srgbClr val="FFE400"/>
                </a:gs>
              </a:gsLst>
              <a:lin ang="15027984" scaled="0"/>
            </a:gradFill>
            <a:ln>
              <a:noFill/>
            </a:ln>
            <a:effectLst>
              <a:outerShdw blurRad="685800" dist="342900" dir="5312097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21;p3">
              <a:extLst>
                <a:ext uri="{FF2B5EF4-FFF2-40B4-BE49-F238E27FC236}">
                  <a16:creationId xmlns:a16="http://schemas.microsoft.com/office/drawing/2014/main" id="{084A0CC6-51E7-4150-BD43-CC13A47CB855}"/>
                </a:ext>
              </a:extLst>
            </p:cNvPr>
            <p:cNvSpPr/>
            <p:nvPr/>
          </p:nvSpPr>
          <p:spPr>
            <a:xfrm>
              <a:off x="2794655" y="4115147"/>
              <a:ext cx="1661518" cy="2414588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12913" y="21600"/>
                  </a:moveTo>
                  <a:lnTo>
                    <a:pt x="21600" y="0"/>
                  </a:lnTo>
                  <a:lnTo>
                    <a:pt x="0" y="11638"/>
                  </a:lnTo>
                  <a:cubicBezTo>
                    <a:pt x="1072" y="13275"/>
                    <a:pt x="2374" y="14820"/>
                    <a:pt x="3912" y="16232"/>
                  </a:cubicBezTo>
                  <a:cubicBezTo>
                    <a:pt x="6557" y="18659"/>
                    <a:pt x="9634" y="20439"/>
                    <a:pt x="12913" y="21600"/>
                  </a:cubicBezTo>
                  <a:close/>
                </a:path>
              </a:pathLst>
            </a:custGeom>
            <a:gradFill>
              <a:gsLst>
                <a:gs pos="0">
                  <a:srgbClr val="D82638"/>
                </a:gs>
                <a:gs pos="100000">
                  <a:srgbClr val="FF6329"/>
                </a:gs>
              </a:gsLst>
              <a:lin ang="19240090" scaled="0"/>
            </a:gradFill>
            <a:ln>
              <a:noFill/>
            </a:ln>
            <a:effectLst>
              <a:outerShdw blurRad="685800" dist="342900" dir="8618299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22;p3">
              <a:extLst>
                <a:ext uri="{FF2B5EF4-FFF2-40B4-BE49-F238E27FC236}">
                  <a16:creationId xmlns:a16="http://schemas.microsoft.com/office/drawing/2014/main" id="{D0743A31-F1FB-4B51-934F-778240F47556}"/>
                </a:ext>
              </a:extLst>
            </p:cNvPr>
            <p:cNvSpPr/>
            <p:nvPr/>
          </p:nvSpPr>
          <p:spPr>
            <a:xfrm>
              <a:off x="2512091" y="3613895"/>
              <a:ext cx="1903302" cy="1734741"/>
            </a:xfrm>
            <a:custGeom>
              <a:avLst/>
              <a:gdLst/>
              <a:ahLst/>
              <a:cxnLst/>
              <a:rect l="l" t="t" r="r" b="b"/>
              <a:pathLst>
                <a:path w="21094" h="21600" extrusionOk="0">
                  <a:moveTo>
                    <a:pt x="2808" y="21600"/>
                  </a:moveTo>
                  <a:lnTo>
                    <a:pt x="21094" y="5515"/>
                  </a:lnTo>
                  <a:lnTo>
                    <a:pt x="294" y="0"/>
                  </a:lnTo>
                  <a:cubicBezTo>
                    <a:pt x="-506" y="7322"/>
                    <a:pt x="321" y="14962"/>
                    <a:pt x="2808" y="21600"/>
                  </a:cubicBezTo>
                  <a:close/>
                </a:path>
              </a:pathLst>
            </a:custGeom>
            <a:gradFill>
              <a:gsLst>
                <a:gs pos="0">
                  <a:srgbClr val="FF4E9F"/>
                </a:gs>
                <a:gs pos="100000">
                  <a:srgbClr val="BB3125"/>
                </a:gs>
              </a:gsLst>
              <a:lin ang="4857755" scaled="0"/>
            </a:gradFill>
            <a:ln>
              <a:noFill/>
            </a:ln>
            <a:effectLst>
              <a:outerShdw blurRad="685800" dist="342900" dir="9394069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24;p3">
              <a:extLst>
                <a:ext uri="{FF2B5EF4-FFF2-40B4-BE49-F238E27FC236}">
                  <a16:creationId xmlns:a16="http://schemas.microsoft.com/office/drawing/2014/main" id="{68ACDF9B-C423-4B19-A252-E3807307A133}"/>
                </a:ext>
              </a:extLst>
            </p:cNvPr>
            <p:cNvSpPr/>
            <p:nvPr/>
          </p:nvSpPr>
          <p:spPr>
            <a:xfrm>
              <a:off x="2547005" y="2039889"/>
              <a:ext cx="1899047" cy="1945085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16624"/>
                  </a:moveTo>
                  <a:lnTo>
                    <a:pt x="21600" y="21600"/>
                  </a:lnTo>
                  <a:lnTo>
                    <a:pt x="7367" y="0"/>
                  </a:lnTo>
                  <a:cubicBezTo>
                    <a:pt x="6983" y="437"/>
                    <a:pt x="6605" y="886"/>
                    <a:pt x="6240" y="1362"/>
                  </a:cubicBezTo>
                  <a:cubicBezTo>
                    <a:pt x="2913" y="5693"/>
                    <a:pt x="832" y="11032"/>
                    <a:pt x="0" y="16624"/>
                  </a:cubicBezTo>
                  <a:close/>
                </a:path>
              </a:pathLst>
            </a:custGeom>
            <a:gradFill>
              <a:gsLst>
                <a:gs pos="0">
                  <a:srgbClr val="E247B9"/>
                </a:gs>
                <a:gs pos="100000">
                  <a:srgbClr val="B74B99"/>
                </a:gs>
              </a:gsLst>
              <a:lin ang="13764463" scaled="0"/>
            </a:gradFill>
            <a:ln>
              <a:noFill/>
            </a:ln>
            <a:effectLst>
              <a:outerShdw blurRad="685800" dist="342900" dir="10448080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25;p3">
              <a:extLst>
                <a:ext uri="{FF2B5EF4-FFF2-40B4-BE49-F238E27FC236}">
                  <a16:creationId xmlns:a16="http://schemas.microsoft.com/office/drawing/2014/main" id="{8035ED6A-7874-4E02-9064-2BC8B2162250}"/>
                </a:ext>
              </a:extLst>
            </p:cNvPr>
            <p:cNvSpPr/>
            <p:nvPr/>
          </p:nvSpPr>
          <p:spPr>
            <a:xfrm>
              <a:off x="3262655" y="2770729"/>
              <a:ext cx="2484964" cy="2950767"/>
            </a:xfrm>
            <a:custGeom>
              <a:avLst/>
              <a:gdLst/>
              <a:ahLst/>
              <a:cxnLst/>
              <a:rect l="l" t="t" r="r" b="b"/>
              <a:pathLst>
                <a:path w="19679" h="21600" extrusionOk="0">
                  <a:moveTo>
                    <a:pt x="16065" y="81"/>
                  </a:moveTo>
                  <a:lnTo>
                    <a:pt x="9977" y="9021"/>
                  </a:lnTo>
                  <a:lnTo>
                    <a:pt x="3700" y="0"/>
                  </a:lnTo>
                  <a:cubicBezTo>
                    <a:pt x="3418" y="278"/>
                    <a:pt x="3143" y="572"/>
                    <a:pt x="2882" y="895"/>
                  </a:cubicBezTo>
                  <a:cubicBezTo>
                    <a:pt x="-961" y="5631"/>
                    <a:pt x="-961" y="13311"/>
                    <a:pt x="2882" y="18047"/>
                  </a:cubicBezTo>
                  <a:cubicBezTo>
                    <a:pt x="4803" y="20415"/>
                    <a:pt x="7322" y="21600"/>
                    <a:pt x="9840" y="21600"/>
                  </a:cubicBezTo>
                  <a:cubicBezTo>
                    <a:pt x="12358" y="21600"/>
                    <a:pt x="14875" y="20415"/>
                    <a:pt x="16796" y="18047"/>
                  </a:cubicBezTo>
                  <a:cubicBezTo>
                    <a:pt x="20639" y="13311"/>
                    <a:pt x="20639" y="5631"/>
                    <a:pt x="16796" y="895"/>
                  </a:cubicBezTo>
                  <a:cubicBezTo>
                    <a:pt x="16561" y="605"/>
                    <a:pt x="16317" y="336"/>
                    <a:pt x="16065" y="81"/>
                  </a:cubicBezTo>
                  <a:close/>
                </a:path>
              </a:pathLst>
            </a:custGeom>
            <a:solidFill>
              <a:srgbClr val="000000">
                <a:alpha val="9803"/>
              </a:srgbClr>
            </a:solidFill>
            <a:ln>
              <a:noFill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26;p3">
              <a:extLst>
                <a:ext uri="{FF2B5EF4-FFF2-40B4-BE49-F238E27FC236}">
                  <a16:creationId xmlns:a16="http://schemas.microsoft.com/office/drawing/2014/main" id="{D4AFF3E9-E7AF-4020-B1DA-6FC2BED06EBE}"/>
                </a:ext>
              </a:extLst>
            </p:cNvPr>
            <p:cNvSpPr/>
            <p:nvPr/>
          </p:nvSpPr>
          <p:spPr>
            <a:xfrm>
              <a:off x="3635014" y="2926882"/>
              <a:ext cx="1731455" cy="2308607"/>
            </a:xfrm>
            <a:prstGeom prst="ellipse">
              <a:avLst/>
            </a:prstGeom>
            <a:solidFill>
              <a:srgbClr val="FFFFFF">
                <a:alpha val="29803"/>
              </a:srgbClr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27;p3">
              <a:extLst>
                <a:ext uri="{FF2B5EF4-FFF2-40B4-BE49-F238E27FC236}">
                  <a16:creationId xmlns:a16="http://schemas.microsoft.com/office/drawing/2014/main" id="{FFA877AA-0E9A-4DDD-AB49-29931F28EA2A}"/>
                </a:ext>
              </a:extLst>
            </p:cNvPr>
            <p:cNvSpPr/>
            <p:nvPr/>
          </p:nvSpPr>
          <p:spPr>
            <a:xfrm>
              <a:off x="3794457" y="3133612"/>
              <a:ext cx="1425616" cy="189514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50000">
                  <a:srgbClr val="FFFFFF"/>
                </a:gs>
                <a:gs pos="100000">
                  <a:srgbClr val="E0E3E8"/>
                </a:gs>
              </a:gsLst>
              <a:path path="circle">
                <a:fillToRect l="100000" b="100000"/>
              </a:path>
              <a:tileRect t="-100000" r="-100000"/>
            </a:gradFill>
            <a:ln w="12700" cap="flat" cmpd="sng">
              <a:solidFill>
                <a:srgbClr val="E7E8EA"/>
              </a:solidFill>
              <a:prstDash val="solid"/>
              <a:miter lim="8000"/>
              <a:headEnd type="none" w="sm" len="sm"/>
              <a:tailEnd type="none" w="sm" len="sm"/>
            </a:ln>
            <a:effectLst>
              <a:outerShdw blurRad="254000" dist="38100" dir="8100000" rotWithShape="0">
                <a:srgbClr val="000000">
                  <a:alpha val="17647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28;p3">
              <a:extLst>
                <a:ext uri="{FF2B5EF4-FFF2-40B4-BE49-F238E27FC236}">
                  <a16:creationId xmlns:a16="http://schemas.microsoft.com/office/drawing/2014/main" id="{271F4988-64EE-4819-B1B3-BE0684FF4355}"/>
                </a:ext>
              </a:extLst>
            </p:cNvPr>
            <p:cNvSpPr/>
            <p:nvPr/>
          </p:nvSpPr>
          <p:spPr>
            <a:xfrm>
              <a:off x="3934512" y="3320353"/>
              <a:ext cx="1141249" cy="1521665"/>
            </a:xfrm>
            <a:prstGeom prst="ellipse">
              <a:avLst/>
            </a:prstGeom>
            <a:gradFill>
              <a:gsLst>
                <a:gs pos="0">
                  <a:srgbClr val="E0E3E8"/>
                </a:gs>
                <a:gs pos="100000">
                  <a:srgbClr val="FFFFFF"/>
                </a:gs>
              </a:gsLst>
              <a:path path="circle">
                <a:fillToRect l="100000" b="100000"/>
              </a:path>
              <a:tileRect t="-100000" r="-100000"/>
            </a:gradFill>
            <a:ln w="9525" cap="flat" cmpd="sng">
              <a:solidFill>
                <a:srgbClr val="F1F3F5"/>
              </a:solidFill>
              <a:prstDash val="solid"/>
              <a:miter lim="8000"/>
              <a:headEnd type="none" w="sm" len="sm"/>
              <a:tailEnd type="none" w="sm" len="sm"/>
            </a:ln>
            <a:effectLst>
              <a:outerShdw blurRad="241300" dist="63500" dir="8100000" rotWithShape="0">
                <a:srgbClr val="000000">
                  <a:alpha val="40000"/>
                </a:srgbClr>
              </a:outerShdw>
            </a:effectLst>
          </p:spPr>
          <p:txBody>
            <a:bodyPr spcFirstLastPara="1" wrap="square" lIns="45700" tIns="45700" rIns="457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33;p3">
              <a:extLst>
                <a:ext uri="{FF2B5EF4-FFF2-40B4-BE49-F238E27FC236}">
                  <a16:creationId xmlns:a16="http://schemas.microsoft.com/office/drawing/2014/main" id="{9B1527F1-338B-4BA7-AB3C-07A3C0350670}"/>
                </a:ext>
              </a:extLst>
            </p:cNvPr>
            <p:cNvSpPr txBox="1"/>
            <p:nvPr/>
          </p:nvSpPr>
          <p:spPr>
            <a:xfrm>
              <a:off x="2670405" y="2673599"/>
              <a:ext cx="1070348" cy="9817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algn="ctr">
                <a:buClr>
                  <a:srgbClr val="FFFFFF"/>
                </a:buClr>
                <a:buSzPts val="1100"/>
              </a:pPr>
              <a:r>
                <a:rPr lang="en-US" sz="1400" dirty="0">
                  <a:ea typeface="Avenir"/>
                  <a:cs typeface="Avenir"/>
                  <a:sym typeface="Avenir"/>
                </a:rPr>
                <a:t>10% Transfer </a:t>
              </a:r>
              <a:r>
                <a:rPr lang="en-US" sz="1400" dirty="0" err="1">
                  <a:ea typeface="Avenir"/>
                  <a:cs typeface="Avenir"/>
                  <a:sym typeface="Avenir"/>
                </a:rPr>
                <a:t>ke</a:t>
              </a:r>
              <a:r>
                <a:rPr lang="en-US" sz="1400" dirty="0">
                  <a:ea typeface="Avenir"/>
                  <a:cs typeface="Avenir"/>
                  <a:sym typeface="Avenir"/>
                </a:rPr>
                <a:t> </a:t>
              </a:r>
              <a:r>
                <a:rPr lang="en-US" sz="1400" dirty="0" err="1">
                  <a:ea typeface="Avenir"/>
                  <a:cs typeface="Avenir"/>
                  <a:sym typeface="Avenir"/>
                </a:rPr>
                <a:t>Desa</a:t>
              </a:r>
              <a:endParaRPr lang="en-US" sz="1400" dirty="0"/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Avenir"/>
                <a:buNone/>
              </a:pPr>
              <a:endParaRPr sz="1400" dirty="0">
                <a:latin typeface="+mj-lt"/>
              </a:endParaRPr>
            </a:p>
          </p:txBody>
        </p:sp>
        <p:sp>
          <p:nvSpPr>
            <p:cNvPr id="19" name="Google Shape;65;p3">
              <a:extLst>
                <a:ext uri="{FF2B5EF4-FFF2-40B4-BE49-F238E27FC236}">
                  <a16:creationId xmlns:a16="http://schemas.microsoft.com/office/drawing/2014/main" id="{9E0F088F-5445-487D-B8FD-C94848A9C245}"/>
                </a:ext>
              </a:extLst>
            </p:cNvPr>
            <p:cNvSpPr txBox="1"/>
            <p:nvPr/>
          </p:nvSpPr>
          <p:spPr>
            <a:xfrm>
              <a:off x="3620780" y="2132856"/>
              <a:ext cx="1654860" cy="3917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35353"/>
                </a:buClr>
                <a:buSzPts val="1500"/>
                <a:buFont typeface="Avenir"/>
                <a:buNone/>
              </a:pPr>
              <a:r>
                <a:rPr lang="en-US" b="1" i="0" u="none" strike="noStrike" cap="none" dirty="0">
                  <a:solidFill>
                    <a:srgbClr val="535353"/>
                  </a:solidFill>
                  <a:latin typeface="Berlin Sans FB" panose="020E0602020502020306" pitchFamily="34" charset="0"/>
                  <a:ea typeface="Avenir"/>
                  <a:cs typeface="Avenir"/>
                  <a:sym typeface="Avenir"/>
                </a:rPr>
                <a:t>PEMANFAATAN</a:t>
              </a:r>
              <a:endParaRPr b="1" dirty="0">
                <a:latin typeface="Berlin Sans FB" panose="020E0602020502020306" pitchFamily="34" charset="0"/>
              </a:endParaRPr>
            </a:p>
          </p:txBody>
        </p:sp>
        <p:sp>
          <p:nvSpPr>
            <p:cNvPr id="20" name="Google Shape;66;p3">
              <a:extLst>
                <a:ext uri="{FF2B5EF4-FFF2-40B4-BE49-F238E27FC236}">
                  <a16:creationId xmlns:a16="http://schemas.microsoft.com/office/drawing/2014/main" id="{B8DFE335-AA81-428D-B26A-F13E611B9E86}"/>
                </a:ext>
              </a:extLst>
            </p:cNvPr>
            <p:cNvSpPr txBox="1"/>
            <p:nvPr/>
          </p:nvSpPr>
          <p:spPr>
            <a:xfrm>
              <a:off x="4067944" y="2564904"/>
              <a:ext cx="864633" cy="34543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E3C6C"/>
                </a:buClr>
                <a:buSzPts val="1500"/>
                <a:buFont typeface="Avenir"/>
                <a:buNone/>
              </a:pPr>
              <a:r>
                <a:rPr lang="en-US" sz="2400" b="1" i="0" u="none" strike="noStrike" cap="none" dirty="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Berlin Sans FB" panose="020E0602020502020306" pitchFamily="34" charset="0"/>
                  <a:ea typeface="Avenir"/>
                  <a:cs typeface="Avenir"/>
                  <a:sym typeface="Avenir"/>
                </a:rPr>
                <a:t>PAJAK</a:t>
              </a:r>
              <a:endParaRPr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Berlin Sans FB" panose="020E0602020502020306" pitchFamily="34" charset="0"/>
              </a:endParaRPr>
            </a:p>
          </p:txBody>
        </p:sp>
        <p:sp>
          <p:nvSpPr>
            <p:cNvPr id="21" name="Google Shape;33;p3">
              <a:extLst>
                <a:ext uri="{FF2B5EF4-FFF2-40B4-BE49-F238E27FC236}">
                  <a16:creationId xmlns:a16="http://schemas.microsoft.com/office/drawing/2014/main" id="{B552F957-2EC5-4F4C-B181-456A7775695D}"/>
                </a:ext>
              </a:extLst>
            </p:cNvPr>
            <p:cNvSpPr txBox="1"/>
            <p:nvPr/>
          </p:nvSpPr>
          <p:spPr>
            <a:xfrm>
              <a:off x="2625938" y="3951500"/>
              <a:ext cx="795472" cy="76352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lvl="0" algn="ctr">
                <a:buClr>
                  <a:srgbClr val="FFFFFF"/>
                </a:buClr>
                <a:buSzPts val="1100"/>
              </a:pPr>
              <a:r>
                <a:rPr lang="en-US" sz="1600" dirty="0">
                  <a:ea typeface="Avenir"/>
                  <a:cs typeface="Avenir"/>
                  <a:sym typeface="Avenir"/>
                </a:rPr>
                <a:t>JKK, JKN DTKS,</a:t>
              </a:r>
            </a:p>
            <a:p>
              <a:pPr algn="ctr">
                <a:buClr>
                  <a:srgbClr val="FFFFFF"/>
                </a:buClr>
                <a:buSzPts val="1100"/>
              </a:pPr>
              <a:r>
                <a:rPr lang="en-US" sz="1600" dirty="0">
                  <a:ea typeface="Avenir"/>
                  <a:cs typeface="Avenir"/>
                  <a:sym typeface="Avenir"/>
                </a:rPr>
                <a:t>PBID</a:t>
              </a:r>
              <a:endParaRPr lang="en-US" sz="1600" dirty="0"/>
            </a:p>
          </p:txBody>
        </p:sp>
        <p:sp>
          <p:nvSpPr>
            <p:cNvPr id="22" name="Google Shape;33;p3">
              <a:extLst>
                <a:ext uri="{FF2B5EF4-FFF2-40B4-BE49-F238E27FC236}">
                  <a16:creationId xmlns:a16="http://schemas.microsoft.com/office/drawing/2014/main" id="{B49A85DD-C13B-46EF-A39B-A7426CED37A7}"/>
                </a:ext>
              </a:extLst>
            </p:cNvPr>
            <p:cNvSpPr txBox="1"/>
            <p:nvPr/>
          </p:nvSpPr>
          <p:spPr>
            <a:xfrm>
              <a:off x="3034901" y="5332618"/>
              <a:ext cx="925719" cy="3692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Avenir"/>
                <a:buNone/>
              </a:pPr>
              <a:r>
                <a:rPr lang="en-US" sz="14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Infrastruktur</a:t>
              </a:r>
              <a:endParaRPr sz="1400" b="1" dirty="0">
                <a:latin typeface="+mj-lt"/>
              </a:endParaRPr>
            </a:p>
          </p:txBody>
        </p:sp>
        <p:sp>
          <p:nvSpPr>
            <p:cNvPr id="23" name="Google Shape;33;p3">
              <a:extLst>
                <a:ext uri="{FF2B5EF4-FFF2-40B4-BE49-F238E27FC236}">
                  <a16:creationId xmlns:a16="http://schemas.microsoft.com/office/drawing/2014/main" id="{402B0B5C-1455-4016-8025-9606EB0A7E78}"/>
                </a:ext>
              </a:extLst>
            </p:cNvPr>
            <p:cNvSpPr txBox="1"/>
            <p:nvPr/>
          </p:nvSpPr>
          <p:spPr>
            <a:xfrm>
              <a:off x="4057953" y="5485168"/>
              <a:ext cx="795472" cy="99000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Avenir"/>
                <a:buNone/>
              </a:pPr>
              <a:r>
                <a:rPr lang="en-US" sz="16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Bedah</a:t>
              </a:r>
              <a:r>
                <a:rPr lang="en-US" sz="16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6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Rumah</a:t>
              </a:r>
              <a:r>
                <a:rPr lang="en-US" sz="16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6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dan</a:t>
              </a:r>
              <a:r>
                <a:rPr lang="en-US" sz="16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6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Raskin</a:t>
              </a:r>
              <a:endParaRPr sz="1600" b="1" dirty="0">
                <a:latin typeface="+mj-lt"/>
              </a:endParaRPr>
            </a:p>
          </p:txBody>
        </p:sp>
        <p:sp>
          <p:nvSpPr>
            <p:cNvPr id="24" name="Google Shape;33;p3">
              <a:extLst>
                <a:ext uri="{FF2B5EF4-FFF2-40B4-BE49-F238E27FC236}">
                  <a16:creationId xmlns:a16="http://schemas.microsoft.com/office/drawing/2014/main" id="{8C0850DA-B625-4ED6-A436-64416BE069B4}"/>
                </a:ext>
              </a:extLst>
            </p:cNvPr>
            <p:cNvSpPr txBox="1"/>
            <p:nvPr/>
          </p:nvSpPr>
          <p:spPr>
            <a:xfrm>
              <a:off x="4935726" y="5153913"/>
              <a:ext cx="1083943" cy="7374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Avenir"/>
                <a:buNone/>
              </a:pPr>
              <a:r>
                <a:rPr lang="en-US" sz="14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Insentif</a:t>
              </a:r>
              <a:r>
                <a:rPr lang="en-US" sz="14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4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lansia</a:t>
              </a:r>
              <a:r>
                <a:rPr lang="en-US" sz="14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4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dan</a:t>
              </a:r>
              <a:r>
                <a:rPr lang="en-US" sz="14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400" b="1" dirty="0" err="1">
                  <a:latin typeface="+mj-lt"/>
                  <a:ea typeface="Avenir"/>
                  <a:cs typeface="Avenir"/>
                  <a:sym typeface="Avenir"/>
                </a:rPr>
                <a:t>p</a:t>
              </a:r>
              <a:r>
                <a:rPr lang="en-US" sz="14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enyandang</a:t>
              </a:r>
              <a:r>
                <a:rPr lang="en-US" sz="14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4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cacat</a:t>
              </a:r>
              <a:endParaRPr sz="1400" b="1" dirty="0">
                <a:latin typeface="+mj-lt"/>
              </a:endParaRPr>
            </a:p>
          </p:txBody>
        </p:sp>
        <p:sp>
          <p:nvSpPr>
            <p:cNvPr id="25" name="Google Shape;33;p3">
              <a:extLst>
                <a:ext uri="{FF2B5EF4-FFF2-40B4-BE49-F238E27FC236}">
                  <a16:creationId xmlns:a16="http://schemas.microsoft.com/office/drawing/2014/main" id="{9040210D-5C0F-4B65-8AA3-17CD81122E33}"/>
                </a:ext>
              </a:extLst>
            </p:cNvPr>
            <p:cNvSpPr txBox="1"/>
            <p:nvPr/>
          </p:nvSpPr>
          <p:spPr>
            <a:xfrm>
              <a:off x="5385351" y="4018708"/>
              <a:ext cx="1009106" cy="62388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Avenir"/>
                <a:buNone/>
              </a:pPr>
              <a:r>
                <a:rPr lang="en-US" sz="16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BOSDA </a:t>
              </a:r>
              <a:r>
                <a:rPr lang="en-US" sz="16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Pendidikan</a:t>
              </a:r>
              <a:endParaRPr sz="1600" b="1" dirty="0">
                <a:latin typeface="+mj-lt"/>
              </a:endParaRPr>
            </a:p>
          </p:txBody>
        </p:sp>
        <p:sp>
          <p:nvSpPr>
            <p:cNvPr id="26" name="Google Shape;33;p3">
              <a:extLst>
                <a:ext uri="{FF2B5EF4-FFF2-40B4-BE49-F238E27FC236}">
                  <a16:creationId xmlns:a16="http://schemas.microsoft.com/office/drawing/2014/main" id="{6EE3CC3C-0835-41F5-B398-83616E840137}"/>
                </a:ext>
              </a:extLst>
            </p:cNvPr>
            <p:cNvSpPr txBox="1"/>
            <p:nvPr/>
          </p:nvSpPr>
          <p:spPr>
            <a:xfrm>
              <a:off x="5115895" y="2892894"/>
              <a:ext cx="1344578" cy="8012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5700" tIns="45700" rIns="45700" bIns="45700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Avenir"/>
                <a:buNone/>
              </a:pPr>
              <a:r>
                <a:rPr lang="en-US" sz="12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Insentif</a:t>
              </a:r>
              <a:r>
                <a:rPr lang="en-US" sz="12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Guru </a:t>
              </a:r>
              <a:r>
                <a:rPr lang="en-US" sz="12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Ngaji</a:t>
              </a:r>
              <a:r>
                <a:rPr lang="en-US" sz="12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, </a:t>
              </a:r>
              <a:r>
                <a:rPr lang="en-US" sz="12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Penjaga</a:t>
              </a:r>
              <a:r>
                <a:rPr lang="en-US" sz="12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2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makam</a:t>
              </a:r>
              <a:r>
                <a:rPr lang="en-US" sz="12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2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dan</a:t>
              </a:r>
              <a:r>
                <a:rPr lang="en-US" sz="12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2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tempat</a:t>
              </a:r>
              <a:r>
                <a:rPr lang="en-US" sz="1200" b="1" i="0" u="none" strike="noStrike" cap="none" dirty="0">
                  <a:latin typeface="+mj-lt"/>
                  <a:ea typeface="Avenir"/>
                  <a:cs typeface="Avenir"/>
                  <a:sym typeface="Avenir"/>
                </a:rPr>
                <a:t> </a:t>
              </a:r>
              <a:r>
                <a:rPr lang="en-US" sz="1200" b="1" i="0" u="none" strike="noStrike" cap="none" dirty="0" err="1">
                  <a:latin typeface="+mj-lt"/>
                  <a:ea typeface="Avenir"/>
                  <a:cs typeface="Avenir"/>
                  <a:sym typeface="Avenir"/>
                </a:rPr>
                <a:t>ibadah</a:t>
              </a:r>
              <a:endParaRPr sz="1200" b="1" dirty="0">
                <a:latin typeface="+mj-lt"/>
              </a:endParaRPr>
            </a:p>
          </p:txBody>
        </p:sp>
      </p:grp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ECE8B2AA-6BA8-410E-AD4F-0E2EB6108E33}"/>
              </a:ext>
            </a:extLst>
          </p:cNvPr>
          <p:cNvSpPr txBox="1">
            <a:spLocks/>
          </p:cNvSpPr>
          <p:nvPr/>
        </p:nvSpPr>
        <p:spPr>
          <a:xfrm>
            <a:off x="573803" y="2378856"/>
            <a:ext cx="4543425" cy="402412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/>
              <a:t>	</a:t>
            </a:r>
            <a:r>
              <a:rPr lang="en-US" sz="2800" b="1"/>
              <a:t>Pajak Daerah </a:t>
            </a:r>
            <a:r>
              <a:rPr lang="en-US"/>
              <a:t>adalah </a:t>
            </a:r>
            <a:r>
              <a:rPr lang="en-US" b="1"/>
              <a:t>kontribusi wajib </a:t>
            </a:r>
            <a:r>
              <a:rPr lang="en-US"/>
              <a:t>kepada daerah yang terutang oleh orang pribadi atau badan yang bersifat memaksa berdasarkan Undang-undang, </a:t>
            </a:r>
            <a:r>
              <a:rPr lang="en-US" b="1"/>
              <a:t>dengan tidak mendapatkan imbalan secara langsung </a:t>
            </a:r>
            <a:r>
              <a:rPr lang="en-US"/>
              <a:t>dan digunakan untuk keperluan daerah </a:t>
            </a:r>
            <a:r>
              <a:rPr lang="en-US" b="1"/>
              <a:t>bagi sebesar-besarnya kemakmuran rakyat.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sz="1400"/>
              <a:t>(UU No.1 Tahun 2022 tentang Hubungan Keuangan Antara pemerintah Pusat dan Pemerintah Daerah)</a:t>
            </a:r>
            <a:endParaRPr lang="en-ID" sz="1400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F4D5AD5C-0DCB-4D2F-A9DC-D905C996BFB6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C652DA7-24C8-4C8E-8B45-604027DD7F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61" y="17106"/>
            <a:ext cx="1526649" cy="58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540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8FA94516-581A-4BBF-9EC7-A7EB1298F990}"/>
              </a:ext>
            </a:extLst>
          </p:cNvPr>
          <p:cNvGraphicFramePr/>
          <p:nvPr/>
        </p:nvGraphicFramePr>
        <p:xfrm>
          <a:off x="1584691" y="1479841"/>
          <a:ext cx="3999901" cy="5038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87081" y="339969"/>
            <a:ext cx="6937076" cy="724247"/>
          </a:xfrm>
        </p:spPr>
        <p:txBody>
          <a:bodyPr>
            <a:normAutofit/>
          </a:bodyPr>
          <a:lstStyle/>
          <a:p>
            <a:r>
              <a:rPr lang="id-ID" sz="4000" dirty="0">
                <a:latin typeface="Berlin Sans FB" panose="020E0602020502020306" pitchFamily="34" charset="0"/>
              </a:rPr>
              <a:t>JENIS PAJAK DAERAH</a:t>
            </a:r>
            <a:endParaRPr lang="en-US" sz="4000" dirty="0">
              <a:latin typeface="Berlin Sans FB" panose="020E0602020502020306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AA11DFB-FE90-4E4C-AC37-71912C544473}"/>
              </a:ext>
            </a:extLst>
          </p:cNvPr>
          <p:cNvGrpSpPr/>
          <p:nvPr/>
        </p:nvGrpSpPr>
        <p:grpSpPr>
          <a:xfrm>
            <a:off x="2072978" y="2433588"/>
            <a:ext cx="3695371" cy="2003481"/>
            <a:chOff x="861724" y="2301847"/>
            <a:chExt cx="6786851" cy="2133602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A393E9F4-85B9-416B-A3C7-D96007DDE5B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61724" y="3444847"/>
              <a:ext cx="1348076" cy="990602"/>
            </a:xfrm>
            <a:prstGeom prst="straightConnector1">
              <a:avLst/>
            </a:prstGeom>
            <a:ln w="38100">
              <a:solidFill>
                <a:schemeClr val="accent1"/>
              </a:solidFill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0615B1D8-8152-406B-8411-B18049803CF1}"/>
                </a:ext>
              </a:extLst>
            </p:cNvPr>
            <p:cNvCxnSpPr>
              <a:cxnSpLocks/>
            </p:cNvCxnSpPr>
            <p:nvPr/>
          </p:nvCxnSpPr>
          <p:spPr>
            <a:xfrm>
              <a:off x="2209800" y="3444847"/>
              <a:ext cx="1399489" cy="755678"/>
            </a:xfrm>
            <a:prstGeom prst="straightConnector1">
              <a:avLst/>
            </a:prstGeom>
            <a:ln w="38100">
              <a:solidFill>
                <a:schemeClr val="accent2"/>
              </a:solidFill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205E56FA-62E7-4B40-A259-42E4DE922F2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636445" y="2879670"/>
              <a:ext cx="1267511" cy="1320855"/>
            </a:xfrm>
            <a:prstGeom prst="straightConnector1">
              <a:avLst/>
            </a:prstGeom>
            <a:ln w="38100">
              <a:solidFill>
                <a:schemeClr val="accent3"/>
              </a:solidFill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76C0258A-695D-42D9-BABA-D1F439E4D7FE}"/>
                </a:ext>
              </a:extLst>
            </p:cNvPr>
            <p:cNvCxnSpPr>
              <a:cxnSpLocks/>
            </p:cNvCxnSpPr>
            <p:nvPr/>
          </p:nvCxnSpPr>
          <p:spPr>
            <a:xfrm>
              <a:off x="4903955" y="2863822"/>
              <a:ext cx="1426645" cy="565178"/>
            </a:xfrm>
            <a:prstGeom prst="straightConnector1">
              <a:avLst/>
            </a:prstGeom>
            <a:ln w="38100">
              <a:solidFill>
                <a:schemeClr val="accent4"/>
              </a:solidFill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CBEBB20E-F799-4D81-BD2B-6B28B6471FA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330600" y="2301847"/>
              <a:ext cx="1317975" cy="1134803"/>
            </a:xfrm>
            <a:prstGeom prst="straightConnector1">
              <a:avLst/>
            </a:prstGeom>
            <a:ln w="38100">
              <a:solidFill>
                <a:schemeClr val="accent5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7DF1E3E3-4936-44A6-8373-CA42919AE2BD}"/>
              </a:ext>
            </a:extLst>
          </p:cNvPr>
          <p:cNvSpPr/>
          <p:nvPr/>
        </p:nvSpPr>
        <p:spPr>
          <a:xfrm rot="177284" flipH="1">
            <a:off x="1510980" y="5003964"/>
            <a:ext cx="5185783" cy="2041733"/>
          </a:xfrm>
          <a:custGeom>
            <a:avLst/>
            <a:gdLst>
              <a:gd name="connsiteX0" fmla="*/ 2805314 w 6914377"/>
              <a:gd name="connsiteY0" fmla="*/ 1645 h 2041733"/>
              <a:gd name="connsiteX1" fmla="*/ 2721250 w 6914377"/>
              <a:gd name="connsiteY1" fmla="*/ 636 h 2041733"/>
              <a:gd name="connsiteX2" fmla="*/ 2202622 w 6914377"/>
              <a:gd name="connsiteY2" fmla="*/ 122555 h 2041733"/>
              <a:gd name="connsiteX3" fmla="*/ 1326116 w 6914377"/>
              <a:gd name="connsiteY3" fmla="*/ 154441 h 2041733"/>
              <a:gd name="connsiteX4" fmla="*/ 1522550 w 6914377"/>
              <a:gd name="connsiteY4" fmla="*/ 461583 h 2041733"/>
              <a:gd name="connsiteX5" fmla="*/ 2071666 w 6914377"/>
              <a:gd name="connsiteY5" fmla="*/ 491297 h 2041733"/>
              <a:gd name="connsiteX6" fmla="*/ 1406334 w 6914377"/>
              <a:gd name="connsiteY6" fmla="*/ 584238 h 2041733"/>
              <a:gd name="connsiteX7" fmla="*/ 558766 w 6914377"/>
              <a:gd name="connsiteY7" fmla="*/ 361193 h 2041733"/>
              <a:gd name="connsiteX8" fmla="*/ 1891 w 6914377"/>
              <a:gd name="connsiteY8" fmla="*/ 547775 h 2041733"/>
              <a:gd name="connsiteX9" fmla="*/ 308954 w 6914377"/>
              <a:gd name="connsiteY9" fmla="*/ 611003 h 2041733"/>
              <a:gd name="connsiteX10" fmla="*/ 211592 w 6914377"/>
              <a:gd name="connsiteY10" fmla="*/ 822955 h 2041733"/>
              <a:gd name="connsiteX11" fmla="*/ 1713243 w 6914377"/>
              <a:gd name="connsiteY11" fmla="*/ 1106125 h 2041733"/>
              <a:gd name="connsiteX12" fmla="*/ 2102232 w 6914377"/>
              <a:gd name="connsiteY12" fmla="*/ 1253373 h 2041733"/>
              <a:gd name="connsiteX13" fmla="*/ 3273082 w 6914377"/>
              <a:gd name="connsiteY13" fmla="*/ 1141812 h 2041733"/>
              <a:gd name="connsiteX14" fmla="*/ 6812554 w 6914377"/>
              <a:gd name="connsiteY14" fmla="*/ 2033235 h 2041733"/>
              <a:gd name="connsiteX15" fmla="*/ 6853224 w 6914377"/>
              <a:gd name="connsiteY15" fmla="*/ 2041733 h 2041733"/>
              <a:gd name="connsiteX16" fmla="*/ 6914377 w 6914377"/>
              <a:gd name="connsiteY16" fmla="*/ 856956 h 2041733"/>
              <a:gd name="connsiteX17" fmla="*/ 6825790 w 6914377"/>
              <a:gd name="connsiteY17" fmla="*/ 855737 h 2041733"/>
              <a:gd name="connsiteX18" fmla="*/ 4239426 w 6914377"/>
              <a:gd name="connsiteY18" fmla="*/ 657845 h 2041733"/>
              <a:gd name="connsiteX19" fmla="*/ 3471688 w 6914377"/>
              <a:gd name="connsiteY19" fmla="*/ 188732 h 2041733"/>
              <a:gd name="connsiteX20" fmla="*/ 2805314 w 6914377"/>
              <a:gd name="connsiteY20" fmla="*/ 1645 h 2041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914377" h="2041733">
                <a:moveTo>
                  <a:pt x="2805314" y="1645"/>
                </a:moveTo>
                <a:cubicBezTo>
                  <a:pt x="2776410" y="-103"/>
                  <a:pt x="2748329" y="-488"/>
                  <a:pt x="2721250" y="636"/>
                </a:cubicBezTo>
                <a:cubicBezTo>
                  <a:pt x="2504618" y="9624"/>
                  <a:pt x="2326622" y="70279"/>
                  <a:pt x="2202622" y="122555"/>
                </a:cubicBezTo>
                <a:cubicBezTo>
                  <a:pt x="2029619" y="175386"/>
                  <a:pt x="1603389" y="71818"/>
                  <a:pt x="1326116" y="154441"/>
                </a:cubicBezTo>
                <a:cubicBezTo>
                  <a:pt x="1197951" y="241925"/>
                  <a:pt x="1337908" y="448576"/>
                  <a:pt x="1522550" y="461583"/>
                </a:cubicBezTo>
                <a:cubicBezTo>
                  <a:pt x="1679521" y="505002"/>
                  <a:pt x="1888628" y="481393"/>
                  <a:pt x="2071666" y="491297"/>
                </a:cubicBezTo>
                <a:cubicBezTo>
                  <a:pt x="1920641" y="604202"/>
                  <a:pt x="1628111" y="553258"/>
                  <a:pt x="1406334" y="584238"/>
                </a:cubicBezTo>
                <a:cubicBezTo>
                  <a:pt x="1090297" y="483823"/>
                  <a:pt x="874802" y="424370"/>
                  <a:pt x="558766" y="361193"/>
                </a:cubicBezTo>
                <a:cubicBezTo>
                  <a:pt x="258941" y="317878"/>
                  <a:pt x="-25986" y="341591"/>
                  <a:pt x="1891" y="547775"/>
                </a:cubicBezTo>
                <a:lnTo>
                  <a:pt x="308954" y="611003"/>
                </a:lnTo>
                <a:cubicBezTo>
                  <a:pt x="199538" y="655587"/>
                  <a:pt x="116192" y="808162"/>
                  <a:pt x="211592" y="822955"/>
                </a:cubicBezTo>
                <a:cubicBezTo>
                  <a:pt x="763036" y="887554"/>
                  <a:pt x="1184143" y="1004288"/>
                  <a:pt x="1713243" y="1106125"/>
                </a:cubicBezTo>
                <a:cubicBezTo>
                  <a:pt x="1814357" y="1147761"/>
                  <a:pt x="2012292" y="1237806"/>
                  <a:pt x="2102232" y="1253373"/>
                </a:cubicBezTo>
                <a:cubicBezTo>
                  <a:pt x="2374618" y="1271113"/>
                  <a:pt x="2865653" y="1080884"/>
                  <a:pt x="3273082" y="1141812"/>
                </a:cubicBezTo>
                <a:cubicBezTo>
                  <a:pt x="3619245" y="1173160"/>
                  <a:pt x="5706229" y="1788545"/>
                  <a:pt x="6812554" y="2033235"/>
                </a:cubicBezTo>
                <a:lnTo>
                  <a:pt x="6853224" y="2041733"/>
                </a:lnTo>
                <a:lnTo>
                  <a:pt x="6914377" y="856956"/>
                </a:lnTo>
                <a:lnTo>
                  <a:pt x="6825790" y="855737"/>
                </a:lnTo>
                <a:cubicBezTo>
                  <a:pt x="6103297" y="845623"/>
                  <a:pt x="5108740" y="825721"/>
                  <a:pt x="4239426" y="657845"/>
                </a:cubicBezTo>
                <a:cubicBezTo>
                  <a:pt x="4016146" y="443179"/>
                  <a:pt x="3724717" y="298266"/>
                  <a:pt x="3471688" y="188732"/>
                </a:cubicBezTo>
                <a:cubicBezTo>
                  <a:pt x="3250287" y="92889"/>
                  <a:pt x="3007641" y="13879"/>
                  <a:pt x="2805314" y="164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FD02468-AC77-4321-AACB-41D144652E76}"/>
              </a:ext>
            </a:extLst>
          </p:cNvPr>
          <p:cNvSpPr txBox="1"/>
          <p:nvPr/>
        </p:nvSpPr>
        <p:spPr>
          <a:xfrm>
            <a:off x="6350538" y="1443982"/>
            <a:ext cx="2575156" cy="338554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id-ID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erlin Sans FB" panose="020E0602020502020306" pitchFamily="34" charset="0"/>
                <a:cs typeface="Arial" pitchFamily="34" charset="0"/>
              </a:rPr>
              <a:t>PAJAK HOTEL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erlin Sans FB" panose="020E0602020502020306" pitchFamily="34" charset="0"/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0E445B5-0625-45CD-BDEB-134A2EB4976D}"/>
              </a:ext>
            </a:extLst>
          </p:cNvPr>
          <p:cNvSpPr txBox="1"/>
          <p:nvPr/>
        </p:nvSpPr>
        <p:spPr>
          <a:xfrm>
            <a:off x="6350537" y="2280061"/>
            <a:ext cx="2575156" cy="338554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id-ID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erlin Sans FB" panose="020E0602020502020306" pitchFamily="34" charset="0"/>
                <a:cs typeface="Arial" pitchFamily="34" charset="0"/>
              </a:rPr>
              <a:t>PAJAK RESTORAN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erlin Sans FB" panose="020E0602020502020306" pitchFamily="34" charset="0"/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0C46B03-4DD8-4F73-AD76-F7A4D6FC70CA}"/>
              </a:ext>
            </a:extLst>
          </p:cNvPr>
          <p:cNvSpPr txBox="1"/>
          <p:nvPr/>
        </p:nvSpPr>
        <p:spPr>
          <a:xfrm>
            <a:off x="6350538" y="3178492"/>
            <a:ext cx="2575156" cy="338554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id-ID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erlin Sans FB" panose="020E0602020502020306" pitchFamily="34" charset="0"/>
                <a:cs typeface="Arial" pitchFamily="34" charset="0"/>
              </a:rPr>
              <a:t>PAJAK HIBURAN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erlin Sans FB" panose="020E0602020502020306" pitchFamily="34" charset="0"/>
              <a:cs typeface="Arial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5D854E0-10A6-4474-9E3D-FF2C5E2238F6}"/>
              </a:ext>
            </a:extLst>
          </p:cNvPr>
          <p:cNvSpPr txBox="1"/>
          <p:nvPr/>
        </p:nvSpPr>
        <p:spPr>
          <a:xfrm>
            <a:off x="6350538" y="4077970"/>
            <a:ext cx="2575156" cy="338554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id-ID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erlin Sans FB" panose="020E0602020502020306" pitchFamily="34" charset="0"/>
                <a:cs typeface="Arial" pitchFamily="34" charset="0"/>
              </a:rPr>
              <a:t>PAJAK PARKIR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erlin Sans FB" panose="020E0602020502020306" pitchFamily="34" charset="0"/>
              <a:cs typeface="Arial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0A9F6D4-84AB-427E-A7C4-6A0D3B8D5F5D}"/>
              </a:ext>
            </a:extLst>
          </p:cNvPr>
          <p:cNvSpPr txBox="1"/>
          <p:nvPr/>
        </p:nvSpPr>
        <p:spPr>
          <a:xfrm>
            <a:off x="6350538" y="4974857"/>
            <a:ext cx="2575156" cy="338554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id-ID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erlin Sans FB" panose="020E0602020502020306" pitchFamily="34" charset="0"/>
                <a:cs typeface="Arial" pitchFamily="34" charset="0"/>
              </a:rPr>
              <a:t>BPHTB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erlin Sans FB" panose="020E0602020502020306" pitchFamily="34" charset="0"/>
              <a:cs typeface="Arial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5833147" y="1237556"/>
            <a:ext cx="517393" cy="4220733"/>
            <a:chOff x="7316420" y="1676517"/>
            <a:chExt cx="689857" cy="4220733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34C4C23-86DA-43DF-808D-CE2C344EA1CD}"/>
                </a:ext>
              </a:extLst>
            </p:cNvPr>
            <p:cNvSpPr/>
            <p:nvPr/>
          </p:nvSpPr>
          <p:spPr>
            <a:xfrm>
              <a:off x="7316420" y="1676517"/>
              <a:ext cx="689857" cy="689857"/>
            </a:xfrm>
            <a:prstGeom prst="ellipse">
              <a:avLst/>
            </a:prstGeom>
            <a:solidFill>
              <a:schemeClr val="accent5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86D8B24-6D8A-4C16-89D1-A8486A9A596A}"/>
                </a:ext>
              </a:extLst>
            </p:cNvPr>
            <p:cNvSpPr/>
            <p:nvPr/>
          </p:nvSpPr>
          <p:spPr>
            <a:xfrm>
              <a:off x="7316420" y="2559236"/>
              <a:ext cx="689857" cy="689857"/>
            </a:xfrm>
            <a:prstGeom prst="ellipse">
              <a:avLst/>
            </a:prstGeom>
            <a:solidFill>
              <a:schemeClr val="accent4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FF4AC99-DB06-438A-9352-B80EFDFC02FF}"/>
                </a:ext>
              </a:extLst>
            </p:cNvPr>
            <p:cNvSpPr/>
            <p:nvPr/>
          </p:nvSpPr>
          <p:spPr>
            <a:xfrm>
              <a:off x="7316420" y="3441955"/>
              <a:ext cx="689857" cy="689857"/>
            </a:xfrm>
            <a:prstGeom prst="ellipse">
              <a:avLst/>
            </a:prstGeom>
            <a:solidFill>
              <a:schemeClr val="accent3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7F03D250-F14B-4928-8DBA-6A1304802D4C}"/>
                </a:ext>
              </a:extLst>
            </p:cNvPr>
            <p:cNvSpPr/>
            <p:nvPr/>
          </p:nvSpPr>
          <p:spPr>
            <a:xfrm>
              <a:off x="7316420" y="4324674"/>
              <a:ext cx="689857" cy="689857"/>
            </a:xfrm>
            <a:prstGeom prst="ellipse">
              <a:avLst/>
            </a:prstGeom>
            <a:solidFill>
              <a:schemeClr val="accent2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A8728D3F-4399-4795-BC06-5CC1753CA9F7}"/>
                </a:ext>
              </a:extLst>
            </p:cNvPr>
            <p:cNvSpPr/>
            <p:nvPr/>
          </p:nvSpPr>
          <p:spPr>
            <a:xfrm>
              <a:off x="7316420" y="5207393"/>
              <a:ext cx="689857" cy="689857"/>
            </a:xfrm>
            <a:prstGeom prst="ellipse">
              <a:avLst/>
            </a:prstGeom>
            <a:solidFill>
              <a:schemeClr val="accent1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cs typeface="Arial" pitchFamily="34" charset="0"/>
              </a:endParaRPr>
            </a:p>
          </p:txBody>
        </p:sp>
        <p:sp>
          <p:nvSpPr>
            <p:cNvPr id="39" name="Parallelogram 15">
              <a:extLst>
                <a:ext uri="{FF2B5EF4-FFF2-40B4-BE49-F238E27FC236}">
                  <a16:creationId xmlns:a16="http://schemas.microsoft.com/office/drawing/2014/main" id="{CB882AD2-E9ED-45FD-9F1D-218406E6B4EB}"/>
                </a:ext>
              </a:extLst>
            </p:cNvPr>
            <p:cNvSpPr/>
            <p:nvPr/>
          </p:nvSpPr>
          <p:spPr>
            <a:xfrm flipH="1">
              <a:off x="7490470" y="3617455"/>
              <a:ext cx="357672" cy="357672"/>
            </a:xfrm>
            <a:custGeom>
              <a:avLst/>
              <a:gdLst/>
              <a:ahLst/>
              <a:cxnLst/>
              <a:rect l="l" t="t" r="r" b="b"/>
              <a:pathLst>
                <a:path w="3242753" h="3227814">
                  <a:moveTo>
                    <a:pt x="1621376" y="1043635"/>
                  </a:moveTo>
                  <a:cubicBezTo>
                    <a:pt x="1557188" y="1043635"/>
                    <a:pt x="1505154" y="1095669"/>
                    <a:pt x="1505154" y="1159857"/>
                  </a:cubicBezTo>
                  <a:lnTo>
                    <a:pt x="1505154" y="1625483"/>
                  </a:lnTo>
                  <a:lnTo>
                    <a:pt x="1033577" y="1625483"/>
                  </a:lnTo>
                  <a:cubicBezTo>
                    <a:pt x="969389" y="1625483"/>
                    <a:pt x="917355" y="1677517"/>
                    <a:pt x="917355" y="1741705"/>
                  </a:cubicBezTo>
                  <a:cubicBezTo>
                    <a:pt x="917355" y="1805893"/>
                    <a:pt x="969389" y="1857927"/>
                    <a:pt x="1033577" y="1857927"/>
                  </a:cubicBezTo>
                  <a:lnTo>
                    <a:pt x="1614688" y="1857927"/>
                  </a:lnTo>
                  <a:lnTo>
                    <a:pt x="1619859" y="1856884"/>
                  </a:lnTo>
                  <a:cubicBezTo>
                    <a:pt x="1620361" y="1857187"/>
                    <a:pt x="1620868" y="1857190"/>
                    <a:pt x="1621376" y="1857190"/>
                  </a:cubicBezTo>
                  <a:cubicBezTo>
                    <a:pt x="1685564" y="1857190"/>
                    <a:pt x="1737598" y="1805156"/>
                    <a:pt x="1737598" y="1740968"/>
                  </a:cubicBezTo>
                  <a:lnTo>
                    <a:pt x="1737598" y="1159857"/>
                  </a:lnTo>
                  <a:cubicBezTo>
                    <a:pt x="1737598" y="1095669"/>
                    <a:pt x="1685564" y="1043635"/>
                    <a:pt x="1621376" y="1043635"/>
                  </a:cubicBezTo>
                  <a:close/>
                  <a:moveTo>
                    <a:pt x="1621376" y="628818"/>
                  </a:moveTo>
                  <a:cubicBezTo>
                    <a:pt x="2206882" y="628818"/>
                    <a:pt x="2681529" y="1103464"/>
                    <a:pt x="2681529" y="1688970"/>
                  </a:cubicBezTo>
                  <a:cubicBezTo>
                    <a:pt x="2681529" y="2274476"/>
                    <a:pt x="2206882" y="2749122"/>
                    <a:pt x="1621376" y="2749122"/>
                  </a:cubicBezTo>
                  <a:cubicBezTo>
                    <a:pt x="1035870" y="2749122"/>
                    <a:pt x="561223" y="2274476"/>
                    <a:pt x="561223" y="1688970"/>
                  </a:cubicBezTo>
                  <a:cubicBezTo>
                    <a:pt x="561223" y="1103464"/>
                    <a:pt x="1035870" y="628818"/>
                    <a:pt x="1621376" y="628818"/>
                  </a:cubicBezTo>
                  <a:close/>
                  <a:moveTo>
                    <a:pt x="1621376" y="424596"/>
                  </a:moveTo>
                  <a:cubicBezTo>
                    <a:pt x="923081" y="424596"/>
                    <a:pt x="357001" y="990676"/>
                    <a:pt x="357001" y="1688970"/>
                  </a:cubicBezTo>
                  <a:cubicBezTo>
                    <a:pt x="357001" y="2128645"/>
                    <a:pt x="581423" y="2515905"/>
                    <a:pt x="922189" y="2742109"/>
                  </a:cubicBezTo>
                  <a:lnTo>
                    <a:pt x="652992" y="3227814"/>
                  </a:lnTo>
                  <a:lnTo>
                    <a:pt x="911997" y="3227814"/>
                  </a:lnTo>
                  <a:lnTo>
                    <a:pt x="1121304" y="2850168"/>
                  </a:lnTo>
                  <a:cubicBezTo>
                    <a:pt x="1274563" y="2916691"/>
                    <a:pt x="1443689" y="2953344"/>
                    <a:pt x="1621376" y="2953344"/>
                  </a:cubicBezTo>
                  <a:cubicBezTo>
                    <a:pt x="1799063" y="2953344"/>
                    <a:pt x="1968189" y="2916691"/>
                    <a:pt x="2121449" y="2850168"/>
                  </a:cubicBezTo>
                  <a:lnTo>
                    <a:pt x="2330755" y="3227814"/>
                  </a:lnTo>
                  <a:lnTo>
                    <a:pt x="2589760" y="3227814"/>
                  </a:lnTo>
                  <a:lnTo>
                    <a:pt x="2320563" y="2742109"/>
                  </a:lnTo>
                  <a:cubicBezTo>
                    <a:pt x="2661329" y="2515905"/>
                    <a:pt x="2885751" y="2128645"/>
                    <a:pt x="2885751" y="1688970"/>
                  </a:cubicBezTo>
                  <a:cubicBezTo>
                    <a:pt x="2885751" y="990676"/>
                    <a:pt x="2319671" y="424596"/>
                    <a:pt x="1621376" y="424596"/>
                  </a:cubicBezTo>
                  <a:close/>
                  <a:moveTo>
                    <a:pt x="2599800" y="123238"/>
                  </a:moveTo>
                  <a:cubicBezTo>
                    <a:pt x="2434609" y="120698"/>
                    <a:pt x="2268460" y="180476"/>
                    <a:pt x="2139563" y="303161"/>
                  </a:cubicBezTo>
                  <a:lnTo>
                    <a:pt x="3057258" y="1232053"/>
                  </a:lnTo>
                  <a:cubicBezTo>
                    <a:pt x="3305736" y="977255"/>
                    <a:pt x="3304415" y="570405"/>
                    <a:pt x="3054287" y="317226"/>
                  </a:cubicBezTo>
                  <a:cubicBezTo>
                    <a:pt x="2929224" y="190636"/>
                    <a:pt x="2764991" y="125778"/>
                    <a:pt x="2599800" y="123238"/>
                  </a:cubicBezTo>
                  <a:close/>
                  <a:moveTo>
                    <a:pt x="642953" y="123238"/>
                  </a:moveTo>
                  <a:cubicBezTo>
                    <a:pt x="477762" y="125778"/>
                    <a:pt x="313529" y="190636"/>
                    <a:pt x="188466" y="317226"/>
                  </a:cubicBezTo>
                  <a:cubicBezTo>
                    <a:pt x="-61662" y="570405"/>
                    <a:pt x="-62983" y="977255"/>
                    <a:pt x="185495" y="1232053"/>
                  </a:cubicBezTo>
                  <a:lnTo>
                    <a:pt x="1103190" y="303161"/>
                  </a:lnTo>
                  <a:cubicBezTo>
                    <a:pt x="974294" y="180476"/>
                    <a:pt x="808144" y="120698"/>
                    <a:pt x="642953" y="123238"/>
                  </a:cubicBezTo>
                  <a:close/>
                  <a:moveTo>
                    <a:pt x="1722692" y="0"/>
                  </a:moveTo>
                  <a:lnTo>
                    <a:pt x="1520061" y="0"/>
                  </a:lnTo>
                  <a:cubicBezTo>
                    <a:pt x="1440152" y="0"/>
                    <a:pt x="1375373" y="64779"/>
                    <a:pt x="1375373" y="144688"/>
                  </a:cubicBezTo>
                  <a:lnTo>
                    <a:pt x="1375373" y="289376"/>
                  </a:lnTo>
                  <a:lnTo>
                    <a:pt x="1867380" y="289376"/>
                  </a:lnTo>
                  <a:lnTo>
                    <a:pt x="1867380" y="144688"/>
                  </a:lnTo>
                  <a:cubicBezTo>
                    <a:pt x="1867380" y="64779"/>
                    <a:pt x="1802601" y="0"/>
                    <a:pt x="17226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/>
            </a:p>
          </p:txBody>
        </p:sp>
        <p:sp>
          <p:nvSpPr>
            <p:cNvPr id="40" name="Rectangle 30">
              <a:extLst>
                <a:ext uri="{FF2B5EF4-FFF2-40B4-BE49-F238E27FC236}">
                  <a16:creationId xmlns:a16="http://schemas.microsoft.com/office/drawing/2014/main" id="{08166168-5C8B-4FBD-B781-5ACF0FA4F97F}"/>
                </a:ext>
              </a:extLst>
            </p:cNvPr>
            <p:cNvSpPr/>
            <p:nvPr/>
          </p:nvSpPr>
          <p:spPr>
            <a:xfrm>
              <a:off x="7510702" y="4530113"/>
              <a:ext cx="317209" cy="316282"/>
            </a:xfrm>
            <a:custGeom>
              <a:avLst/>
              <a:gdLst/>
              <a:ahLst/>
              <a:cxnLst/>
              <a:rect l="l" t="t" r="r" b="b"/>
              <a:pathLst>
                <a:path w="3240000" h="3230531">
                  <a:moveTo>
                    <a:pt x="720000" y="2697973"/>
                  </a:moveTo>
                  <a:cubicBezTo>
                    <a:pt x="680235" y="2697973"/>
                    <a:pt x="648000" y="2730208"/>
                    <a:pt x="648000" y="2769973"/>
                  </a:cubicBezTo>
                  <a:cubicBezTo>
                    <a:pt x="648000" y="2809738"/>
                    <a:pt x="680235" y="2841973"/>
                    <a:pt x="720000" y="2841973"/>
                  </a:cubicBezTo>
                  <a:lnTo>
                    <a:pt x="2520000" y="2841973"/>
                  </a:lnTo>
                  <a:cubicBezTo>
                    <a:pt x="2559765" y="2841973"/>
                    <a:pt x="2592000" y="2809738"/>
                    <a:pt x="2592000" y="2769973"/>
                  </a:cubicBezTo>
                  <a:cubicBezTo>
                    <a:pt x="2592000" y="2730208"/>
                    <a:pt x="2559765" y="2697973"/>
                    <a:pt x="2520000" y="2697973"/>
                  </a:cubicBezTo>
                  <a:close/>
                  <a:moveTo>
                    <a:pt x="720000" y="2366733"/>
                  </a:moveTo>
                  <a:cubicBezTo>
                    <a:pt x="680235" y="2366733"/>
                    <a:pt x="648000" y="2398968"/>
                    <a:pt x="648000" y="2438733"/>
                  </a:cubicBezTo>
                  <a:cubicBezTo>
                    <a:pt x="648000" y="2478498"/>
                    <a:pt x="680235" y="2510733"/>
                    <a:pt x="720000" y="2510733"/>
                  </a:cubicBezTo>
                  <a:lnTo>
                    <a:pt x="2520000" y="2510733"/>
                  </a:lnTo>
                  <a:cubicBezTo>
                    <a:pt x="2559765" y="2510733"/>
                    <a:pt x="2592000" y="2478498"/>
                    <a:pt x="2592000" y="2438733"/>
                  </a:cubicBezTo>
                  <a:cubicBezTo>
                    <a:pt x="2592000" y="2398968"/>
                    <a:pt x="2559765" y="2366733"/>
                    <a:pt x="2520000" y="2366733"/>
                  </a:cubicBezTo>
                  <a:close/>
                  <a:moveTo>
                    <a:pt x="720000" y="2035493"/>
                  </a:moveTo>
                  <a:cubicBezTo>
                    <a:pt x="680235" y="2035493"/>
                    <a:pt x="648000" y="2067728"/>
                    <a:pt x="648000" y="2107493"/>
                  </a:cubicBezTo>
                  <a:cubicBezTo>
                    <a:pt x="648000" y="2147258"/>
                    <a:pt x="680235" y="2179493"/>
                    <a:pt x="720000" y="2179493"/>
                  </a:cubicBezTo>
                  <a:lnTo>
                    <a:pt x="2520000" y="2179493"/>
                  </a:lnTo>
                  <a:cubicBezTo>
                    <a:pt x="2559765" y="2179493"/>
                    <a:pt x="2592000" y="2147258"/>
                    <a:pt x="2592000" y="2107493"/>
                  </a:cubicBezTo>
                  <a:cubicBezTo>
                    <a:pt x="2592000" y="2067728"/>
                    <a:pt x="2559765" y="2035493"/>
                    <a:pt x="2520000" y="2035493"/>
                  </a:cubicBezTo>
                  <a:close/>
                  <a:moveTo>
                    <a:pt x="720000" y="1704253"/>
                  </a:moveTo>
                  <a:cubicBezTo>
                    <a:pt x="680235" y="1704253"/>
                    <a:pt x="648000" y="1736488"/>
                    <a:pt x="648000" y="1776253"/>
                  </a:cubicBezTo>
                  <a:cubicBezTo>
                    <a:pt x="648000" y="1816018"/>
                    <a:pt x="680235" y="1848253"/>
                    <a:pt x="720000" y="1848253"/>
                  </a:cubicBezTo>
                  <a:lnTo>
                    <a:pt x="2520000" y="1848253"/>
                  </a:lnTo>
                  <a:cubicBezTo>
                    <a:pt x="2559765" y="1848253"/>
                    <a:pt x="2592000" y="1816018"/>
                    <a:pt x="2592000" y="1776253"/>
                  </a:cubicBezTo>
                  <a:cubicBezTo>
                    <a:pt x="2592000" y="1736488"/>
                    <a:pt x="2559765" y="1704253"/>
                    <a:pt x="2520000" y="1704253"/>
                  </a:cubicBezTo>
                  <a:close/>
                  <a:moveTo>
                    <a:pt x="720000" y="1373013"/>
                  </a:moveTo>
                  <a:cubicBezTo>
                    <a:pt x="680235" y="1373013"/>
                    <a:pt x="648000" y="1405248"/>
                    <a:pt x="648000" y="1445013"/>
                  </a:cubicBezTo>
                  <a:cubicBezTo>
                    <a:pt x="648000" y="1484778"/>
                    <a:pt x="680235" y="1517013"/>
                    <a:pt x="720000" y="1517013"/>
                  </a:cubicBezTo>
                  <a:lnTo>
                    <a:pt x="2520000" y="1517013"/>
                  </a:lnTo>
                  <a:cubicBezTo>
                    <a:pt x="2559765" y="1517013"/>
                    <a:pt x="2592000" y="1484778"/>
                    <a:pt x="2592000" y="1445013"/>
                  </a:cubicBezTo>
                  <a:cubicBezTo>
                    <a:pt x="2592000" y="1405248"/>
                    <a:pt x="2559765" y="1373013"/>
                    <a:pt x="2520000" y="1373013"/>
                  </a:cubicBezTo>
                  <a:close/>
                  <a:moveTo>
                    <a:pt x="720000" y="1041773"/>
                  </a:moveTo>
                  <a:cubicBezTo>
                    <a:pt x="680235" y="1041773"/>
                    <a:pt x="648000" y="1074008"/>
                    <a:pt x="648000" y="1113773"/>
                  </a:cubicBezTo>
                  <a:cubicBezTo>
                    <a:pt x="648000" y="1153538"/>
                    <a:pt x="680235" y="1185773"/>
                    <a:pt x="720000" y="1185773"/>
                  </a:cubicBezTo>
                  <a:lnTo>
                    <a:pt x="2520000" y="1185773"/>
                  </a:lnTo>
                  <a:cubicBezTo>
                    <a:pt x="2559765" y="1185773"/>
                    <a:pt x="2592000" y="1153538"/>
                    <a:pt x="2592000" y="1113773"/>
                  </a:cubicBezTo>
                  <a:cubicBezTo>
                    <a:pt x="2592000" y="1074008"/>
                    <a:pt x="2559765" y="1041773"/>
                    <a:pt x="2520000" y="1041773"/>
                  </a:cubicBezTo>
                  <a:close/>
                  <a:moveTo>
                    <a:pt x="0" y="305988"/>
                  </a:moveTo>
                  <a:lnTo>
                    <a:pt x="181957" y="305988"/>
                  </a:lnTo>
                  <a:lnTo>
                    <a:pt x="181957" y="470032"/>
                  </a:lnTo>
                  <a:cubicBezTo>
                    <a:pt x="181957" y="599267"/>
                    <a:pt x="286722" y="704032"/>
                    <a:pt x="415957" y="704032"/>
                  </a:cubicBezTo>
                  <a:cubicBezTo>
                    <a:pt x="545192" y="704032"/>
                    <a:pt x="649957" y="599267"/>
                    <a:pt x="649957" y="470032"/>
                  </a:cubicBezTo>
                  <a:lnTo>
                    <a:pt x="649957" y="305988"/>
                  </a:lnTo>
                  <a:lnTo>
                    <a:pt x="802357" y="305988"/>
                  </a:lnTo>
                  <a:lnTo>
                    <a:pt x="802357" y="470031"/>
                  </a:lnTo>
                  <a:cubicBezTo>
                    <a:pt x="802357" y="599266"/>
                    <a:pt x="907122" y="704031"/>
                    <a:pt x="1036357" y="704031"/>
                  </a:cubicBezTo>
                  <a:cubicBezTo>
                    <a:pt x="1165592" y="704031"/>
                    <a:pt x="1270357" y="599266"/>
                    <a:pt x="1270357" y="470031"/>
                  </a:cubicBezTo>
                  <a:lnTo>
                    <a:pt x="1270357" y="305988"/>
                  </a:lnTo>
                  <a:lnTo>
                    <a:pt x="1422757" y="305988"/>
                  </a:lnTo>
                  <a:lnTo>
                    <a:pt x="1422757" y="470030"/>
                  </a:lnTo>
                  <a:cubicBezTo>
                    <a:pt x="1422757" y="599265"/>
                    <a:pt x="1527522" y="704030"/>
                    <a:pt x="1656757" y="704030"/>
                  </a:cubicBezTo>
                  <a:cubicBezTo>
                    <a:pt x="1785992" y="704030"/>
                    <a:pt x="1890757" y="599265"/>
                    <a:pt x="1890757" y="470030"/>
                  </a:cubicBezTo>
                  <a:lnTo>
                    <a:pt x="1890757" y="305988"/>
                  </a:lnTo>
                  <a:lnTo>
                    <a:pt x="2043157" y="305988"/>
                  </a:lnTo>
                  <a:lnTo>
                    <a:pt x="2043157" y="470029"/>
                  </a:lnTo>
                  <a:cubicBezTo>
                    <a:pt x="2043157" y="599264"/>
                    <a:pt x="2147922" y="704029"/>
                    <a:pt x="2277157" y="704029"/>
                  </a:cubicBezTo>
                  <a:cubicBezTo>
                    <a:pt x="2406392" y="704029"/>
                    <a:pt x="2511157" y="599264"/>
                    <a:pt x="2511157" y="470029"/>
                  </a:cubicBezTo>
                  <a:lnTo>
                    <a:pt x="2511157" y="305988"/>
                  </a:lnTo>
                  <a:lnTo>
                    <a:pt x="2663557" y="305988"/>
                  </a:lnTo>
                  <a:lnTo>
                    <a:pt x="2663557" y="470028"/>
                  </a:lnTo>
                  <a:cubicBezTo>
                    <a:pt x="2663557" y="599263"/>
                    <a:pt x="2768322" y="704028"/>
                    <a:pt x="2897557" y="704028"/>
                  </a:cubicBezTo>
                  <a:cubicBezTo>
                    <a:pt x="3026792" y="704028"/>
                    <a:pt x="3131557" y="599263"/>
                    <a:pt x="3131557" y="470028"/>
                  </a:cubicBezTo>
                  <a:lnTo>
                    <a:pt x="3131557" y="305988"/>
                  </a:lnTo>
                  <a:lnTo>
                    <a:pt x="3240000" y="305988"/>
                  </a:lnTo>
                  <a:lnTo>
                    <a:pt x="3240000" y="3230531"/>
                  </a:lnTo>
                  <a:lnTo>
                    <a:pt x="0" y="3230531"/>
                  </a:lnTo>
                  <a:close/>
                  <a:moveTo>
                    <a:pt x="415957" y="4"/>
                  </a:moveTo>
                  <a:cubicBezTo>
                    <a:pt x="485545" y="4"/>
                    <a:pt x="541957" y="56416"/>
                    <a:pt x="541957" y="126004"/>
                  </a:cubicBezTo>
                  <a:lnTo>
                    <a:pt x="541957" y="485972"/>
                  </a:lnTo>
                  <a:cubicBezTo>
                    <a:pt x="541957" y="555560"/>
                    <a:pt x="485545" y="611972"/>
                    <a:pt x="415957" y="611972"/>
                  </a:cubicBezTo>
                  <a:cubicBezTo>
                    <a:pt x="346369" y="611972"/>
                    <a:pt x="289957" y="555560"/>
                    <a:pt x="289957" y="485972"/>
                  </a:cubicBezTo>
                  <a:lnTo>
                    <a:pt x="289957" y="126004"/>
                  </a:lnTo>
                  <a:cubicBezTo>
                    <a:pt x="289957" y="56416"/>
                    <a:pt x="346369" y="4"/>
                    <a:pt x="415957" y="4"/>
                  </a:cubicBezTo>
                  <a:close/>
                  <a:moveTo>
                    <a:pt x="1036357" y="3"/>
                  </a:moveTo>
                  <a:cubicBezTo>
                    <a:pt x="1105945" y="3"/>
                    <a:pt x="1162357" y="56415"/>
                    <a:pt x="1162357" y="126003"/>
                  </a:cubicBezTo>
                  <a:lnTo>
                    <a:pt x="1162357" y="485971"/>
                  </a:lnTo>
                  <a:cubicBezTo>
                    <a:pt x="1162357" y="555559"/>
                    <a:pt x="1105945" y="611971"/>
                    <a:pt x="1036357" y="611971"/>
                  </a:cubicBezTo>
                  <a:cubicBezTo>
                    <a:pt x="966769" y="611971"/>
                    <a:pt x="910357" y="555559"/>
                    <a:pt x="910357" y="485971"/>
                  </a:cubicBezTo>
                  <a:lnTo>
                    <a:pt x="910357" y="126003"/>
                  </a:lnTo>
                  <a:cubicBezTo>
                    <a:pt x="910357" y="56415"/>
                    <a:pt x="966769" y="3"/>
                    <a:pt x="1036357" y="3"/>
                  </a:cubicBezTo>
                  <a:close/>
                  <a:moveTo>
                    <a:pt x="1656757" y="2"/>
                  </a:moveTo>
                  <a:cubicBezTo>
                    <a:pt x="1726345" y="2"/>
                    <a:pt x="1782757" y="56414"/>
                    <a:pt x="1782757" y="126002"/>
                  </a:cubicBezTo>
                  <a:lnTo>
                    <a:pt x="1782757" y="485970"/>
                  </a:lnTo>
                  <a:cubicBezTo>
                    <a:pt x="1782757" y="555558"/>
                    <a:pt x="1726345" y="611970"/>
                    <a:pt x="1656757" y="611970"/>
                  </a:cubicBezTo>
                  <a:cubicBezTo>
                    <a:pt x="1587169" y="611970"/>
                    <a:pt x="1530757" y="555558"/>
                    <a:pt x="1530757" y="485970"/>
                  </a:cubicBezTo>
                  <a:lnTo>
                    <a:pt x="1530757" y="126002"/>
                  </a:lnTo>
                  <a:cubicBezTo>
                    <a:pt x="1530757" y="56414"/>
                    <a:pt x="1587169" y="2"/>
                    <a:pt x="1656757" y="2"/>
                  </a:cubicBezTo>
                  <a:close/>
                  <a:moveTo>
                    <a:pt x="2277157" y="1"/>
                  </a:moveTo>
                  <a:cubicBezTo>
                    <a:pt x="2346745" y="1"/>
                    <a:pt x="2403157" y="56413"/>
                    <a:pt x="2403157" y="126001"/>
                  </a:cubicBezTo>
                  <a:lnTo>
                    <a:pt x="2403157" y="485969"/>
                  </a:lnTo>
                  <a:cubicBezTo>
                    <a:pt x="2403157" y="555557"/>
                    <a:pt x="2346745" y="611969"/>
                    <a:pt x="2277157" y="611969"/>
                  </a:cubicBezTo>
                  <a:cubicBezTo>
                    <a:pt x="2207569" y="611969"/>
                    <a:pt x="2151157" y="555557"/>
                    <a:pt x="2151157" y="485969"/>
                  </a:cubicBezTo>
                  <a:lnTo>
                    <a:pt x="2151157" y="126001"/>
                  </a:lnTo>
                  <a:cubicBezTo>
                    <a:pt x="2151157" y="56413"/>
                    <a:pt x="2207569" y="1"/>
                    <a:pt x="2277157" y="1"/>
                  </a:cubicBezTo>
                  <a:close/>
                  <a:moveTo>
                    <a:pt x="2897557" y="0"/>
                  </a:moveTo>
                  <a:cubicBezTo>
                    <a:pt x="2967145" y="0"/>
                    <a:pt x="3023557" y="56412"/>
                    <a:pt x="3023557" y="126000"/>
                  </a:cubicBezTo>
                  <a:lnTo>
                    <a:pt x="3023557" y="485968"/>
                  </a:lnTo>
                  <a:cubicBezTo>
                    <a:pt x="3023557" y="555556"/>
                    <a:pt x="2967145" y="611968"/>
                    <a:pt x="2897557" y="611968"/>
                  </a:cubicBezTo>
                  <a:cubicBezTo>
                    <a:pt x="2827969" y="611968"/>
                    <a:pt x="2771557" y="555556"/>
                    <a:pt x="2771557" y="485968"/>
                  </a:cubicBezTo>
                  <a:lnTo>
                    <a:pt x="2771557" y="126000"/>
                  </a:lnTo>
                  <a:cubicBezTo>
                    <a:pt x="2771557" y="56412"/>
                    <a:pt x="2827969" y="0"/>
                    <a:pt x="28975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/>
            </a:p>
          </p:txBody>
        </p:sp>
        <p:sp>
          <p:nvSpPr>
            <p:cNvPr id="41" name="Rounded Rectangle 10">
              <a:extLst>
                <a:ext uri="{FF2B5EF4-FFF2-40B4-BE49-F238E27FC236}">
                  <a16:creationId xmlns:a16="http://schemas.microsoft.com/office/drawing/2014/main" id="{E845374E-656C-4397-8A2E-5514C3A95880}"/>
                </a:ext>
              </a:extLst>
            </p:cNvPr>
            <p:cNvSpPr/>
            <p:nvPr/>
          </p:nvSpPr>
          <p:spPr>
            <a:xfrm>
              <a:off x="7534267" y="2726664"/>
              <a:ext cx="254160" cy="336352"/>
            </a:xfrm>
            <a:custGeom>
              <a:avLst/>
              <a:gdLst/>
              <a:ahLst/>
              <a:cxnLst/>
              <a:rect l="l" t="t" r="r" b="b"/>
              <a:pathLst>
                <a:path w="2448272" h="3240000">
                  <a:moveTo>
                    <a:pt x="1358676" y="2676152"/>
                  </a:moveTo>
                  <a:cubicBezTo>
                    <a:pt x="1327753" y="2676152"/>
                    <a:pt x="1302685" y="2701220"/>
                    <a:pt x="1302685" y="2732143"/>
                  </a:cubicBezTo>
                  <a:lnTo>
                    <a:pt x="1302685" y="2956101"/>
                  </a:lnTo>
                  <a:cubicBezTo>
                    <a:pt x="1302685" y="2987024"/>
                    <a:pt x="1327753" y="3012092"/>
                    <a:pt x="1358676" y="3012092"/>
                  </a:cubicBezTo>
                  <a:lnTo>
                    <a:pt x="1582634" y="3012092"/>
                  </a:lnTo>
                  <a:cubicBezTo>
                    <a:pt x="1613557" y="3012092"/>
                    <a:pt x="1638625" y="2987024"/>
                    <a:pt x="1638625" y="2956101"/>
                  </a:cubicBezTo>
                  <a:lnTo>
                    <a:pt x="1638625" y="2732143"/>
                  </a:lnTo>
                  <a:cubicBezTo>
                    <a:pt x="1638625" y="2701220"/>
                    <a:pt x="1613557" y="2676152"/>
                    <a:pt x="1582634" y="2676152"/>
                  </a:cubicBezTo>
                  <a:close/>
                  <a:moveTo>
                    <a:pt x="837062" y="2676152"/>
                  </a:moveTo>
                  <a:cubicBezTo>
                    <a:pt x="806139" y="2676152"/>
                    <a:pt x="781071" y="2701220"/>
                    <a:pt x="781071" y="2732143"/>
                  </a:cubicBezTo>
                  <a:lnTo>
                    <a:pt x="781071" y="2956101"/>
                  </a:lnTo>
                  <a:cubicBezTo>
                    <a:pt x="781071" y="2987024"/>
                    <a:pt x="806139" y="3012092"/>
                    <a:pt x="837062" y="3012092"/>
                  </a:cubicBezTo>
                  <a:lnTo>
                    <a:pt x="1061020" y="3012092"/>
                  </a:lnTo>
                  <a:cubicBezTo>
                    <a:pt x="1091943" y="3012092"/>
                    <a:pt x="1117011" y="2987024"/>
                    <a:pt x="1117011" y="2956101"/>
                  </a:cubicBezTo>
                  <a:lnTo>
                    <a:pt x="1117011" y="2732143"/>
                  </a:lnTo>
                  <a:cubicBezTo>
                    <a:pt x="1117011" y="2701220"/>
                    <a:pt x="1091943" y="2676152"/>
                    <a:pt x="1061020" y="2676152"/>
                  </a:cubicBezTo>
                  <a:close/>
                  <a:moveTo>
                    <a:pt x="315448" y="2676152"/>
                  </a:moveTo>
                  <a:cubicBezTo>
                    <a:pt x="284525" y="2676152"/>
                    <a:pt x="259457" y="2701220"/>
                    <a:pt x="259457" y="2732143"/>
                  </a:cubicBezTo>
                  <a:lnTo>
                    <a:pt x="259457" y="2956101"/>
                  </a:lnTo>
                  <a:cubicBezTo>
                    <a:pt x="259457" y="2987024"/>
                    <a:pt x="284525" y="3012092"/>
                    <a:pt x="315448" y="3012092"/>
                  </a:cubicBezTo>
                  <a:lnTo>
                    <a:pt x="539406" y="3012092"/>
                  </a:lnTo>
                  <a:cubicBezTo>
                    <a:pt x="570329" y="3012092"/>
                    <a:pt x="595397" y="2987024"/>
                    <a:pt x="595397" y="2956101"/>
                  </a:cubicBezTo>
                  <a:lnTo>
                    <a:pt x="595397" y="2732143"/>
                  </a:lnTo>
                  <a:cubicBezTo>
                    <a:pt x="595397" y="2701220"/>
                    <a:pt x="570329" y="2676152"/>
                    <a:pt x="539406" y="2676152"/>
                  </a:cubicBezTo>
                  <a:close/>
                  <a:moveTo>
                    <a:pt x="1880291" y="2179832"/>
                  </a:moveTo>
                  <a:cubicBezTo>
                    <a:pt x="1849368" y="2179832"/>
                    <a:pt x="1824300" y="2204900"/>
                    <a:pt x="1824300" y="2235823"/>
                  </a:cubicBezTo>
                  <a:lnTo>
                    <a:pt x="1824300" y="2956101"/>
                  </a:lnTo>
                  <a:cubicBezTo>
                    <a:pt x="1824300" y="2987024"/>
                    <a:pt x="1849368" y="3012092"/>
                    <a:pt x="1880291" y="3012092"/>
                  </a:cubicBezTo>
                  <a:lnTo>
                    <a:pt x="2104249" y="3012092"/>
                  </a:lnTo>
                  <a:cubicBezTo>
                    <a:pt x="2135172" y="3012092"/>
                    <a:pt x="2160240" y="2987024"/>
                    <a:pt x="2160240" y="2956101"/>
                  </a:cubicBezTo>
                  <a:lnTo>
                    <a:pt x="2160240" y="2235823"/>
                  </a:lnTo>
                  <a:cubicBezTo>
                    <a:pt x="2160240" y="2204900"/>
                    <a:pt x="2135172" y="2179832"/>
                    <a:pt x="2104249" y="2179832"/>
                  </a:cubicBezTo>
                  <a:close/>
                  <a:moveTo>
                    <a:pt x="1358676" y="2179832"/>
                  </a:moveTo>
                  <a:cubicBezTo>
                    <a:pt x="1327753" y="2179832"/>
                    <a:pt x="1302685" y="2204900"/>
                    <a:pt x="1302685" y="2235823"/>
                  </a:cubicBezTo>
                  <a:lnTo>
                    <a:pt x="1302685" y="2459781"/>
                  </a:lnTo>
                  <a:cubicBezTo>
                    <a:pt x="1302685" y="2490704"/>
                    <a:pt x="1327753" y="2515772"/>
                    <a:pt x="1358676" y="2515772"/>
                  </a:cubicBezTo>
                  <a:lnTo>
                    <a:pt x="1582634" y="2515772"/>
                  </a:lnTo>
                  <a:cubicBezTo>
                    <a:pt x="1613557" y="2515772"/>
                    <a:pt x="1638625" y="2490704"/>
                    <a:pt x="1638625" y="2459781"/>
                  </a:cubicBezTo>
                  <a:lnTo>
                    <a:pt x="1638625" y="2235823"/>
                  </a:lnTo>
                  <a:cubicBezTo>
                    <a:pt x="1638625" y="2204900"/>
                    <a:pt x="1613557" y="2179832"/>
                    <a:pt x="1582634" y="2179832"/>
                  </a:cubicBezTo>
                  <a:close/>
                  <a:moveTo>
                    <a:pt x="837062" y="2179832"/>
                  </a:moveTo>
                  <a:cubicBezTo>
                    <a:pt x="806139" y="2179832"/>
                    <a:pt x="781071" y="2204900"/>
                    <a:pt x="781071" y="2235823"/>
                  </a:cubicBezTo>
                  <a:lnTo>
                    <a:pt x="781071" y="2459781"/>
                  </a:lnTo>
                  <a:cubicBezTo>
                    <a:pt x="781071" y="2490704"/>
                    <a:pt x="806139" y="2515772"/>
                    <a:pt x="837062" y="2515772"/>
                  </a:cubicBezTo>
                  <a:lnTo>
                    <a:pt x="1061020" y="2515772"/>
                  </a:lnTo>
                  <a:cubicBezTo>
                    <a:pt x="1091943" y="2515772"/>
                    <a:pt x="1117011" y="2490704"/>
                    <a:pt x="1117011" y="2459781"/>
                  </a:cubicBezTo>
                  <a:lnTo>
                    <a:pt x="1117011" y="2235823"/>
                  </a:lnTo>
                  <a:cubicBezTo>
                    <a:pt x="1117011" y="2204900"/>
                    <a:pt x="1091943" y="2179832"/>
                    <a:pt x="1061020" y="2179832"/>
                  </a:cubicBezTo>
                  <a:close/>
                  <a:moveTo>
                    <a:pt x="315448" y="2179832"/>
                  </a:moveTo>
                  <a:cubicBezTo>
                    <a:pt x="284525" y="2179832"/>
                    <a:pt x="259457" y="2204900"/>
                    <a:pt x="259457" y="2235823"/>
                  </a:cubicBezTo>
                  <a:lnTo>
                    <a:pt x="259457" y="2459781"/>
                  </a:lnTo>
                  <a:cubicBezTo>
                    <a:pt x="259457" y="2490704"/>
                    <a:pt x="284525" y="2515772"/>
                    <a:pt x="315448" y="2515772"/>
                  </a:cubicBezTo>
                  <a:lnTo>
                    <a:pt x="539406" y="2515772"/>
                  </a:lnTo>
                  <a:cubicBezTo>
                    <a:pt x="570329" y="2515772"/>
                    <a:pt x="595397" y="2490704"/>
                    <a:pt x="595397" y="2459781"/>
                  </a:cubicBezTo>
                  <a:lnTo>
                    <a:pt x="595397" y="2235823"/>
                  </a:lnTo>
                  <a:cubicBezTo>
                    <a:pt x="595397" y="2204900"/>
                    <a:pt x="570329" y="2179832"/>
                    <a:pt x="539406" y="2179832"/>
                  </a:cubicBezTo>
                  <a:close/>
                  <a:moveTo>
                    <a:pt x="1880291" y="1683512"/>
                  </a:moveTo>
                  <a:cubicBezTo>
                    <a:pt x="1849368" y="1683512"/>
                    <a:pt x="1824300" y="1708580"/>
                    <a:pt x="1824300" y="1739503"/>
                  </a:cubicBezTo>
                  <a:lnTo>
                    <a:pt x="1824300" y="1963461"/>
                  </a:lnTo>
                  <a:cubicBezTo>
                    <a:pt x="1824300" y="1994384"/>
                    <a:pt x="1849368" y="2019452"/>
                    <a:pt x="1880291" y="2019452"/>
                  </a:cubicBezTo>
                  <a:lnTo>
                    <a:pt x="2104249" y="2019452"/>
                  </a:lnTo>
                  <a:cubicBezTo>
                    <a:pt x="2135172" y="2019452"/>
                    <a:pt x="2160240" y="1994384"/>
                    <a:pt x="2160240" y="1963461"/>
                  </a:cubicBezTo>
                  <a:lnTo>
                    <a:pt x="2160240" y="1739503"/>
                  </a:lnTo>
                  <a:cubicBezTo>
                    <a:pt x="2160240" y="1708580"/>
                    <a:pt x="2135172" y="1683512"/>
                    <a:pt x="2104249" y="1683512"/>
                  </a:cubicBezTo>
                  <a:close/>
                  <a:moveTo>
                    <a:pt x="1358676" y="1683512"/>
                  </a:moveTo>
                  <a:cubicBezTo>
                    <a:pt x="1327753" y="1683512"/>
                    <a:pt x="1302685" y="1708580"/>
                    <a:pt x="1302685" y="1739503"/>
                  </a:cubicBezTo>
                  <a:lnTo>
                    <a:pt x="1302685" y="1963461"/>
                  </a:lnTo>
                  <a:cubicBezTo>
                    <a:pt x="1302685" y="1994384"/>
                    <a:pt x="1327753" y="2019452"/>
                    <a:pt x="1358676" y="2019452"/>
                  </a:cubicBezTo>
                  <a:lnTo>
                    <a:pt x="1582634" y="2019452"/>
                  </a:lnTo>
                  <a:cubicBezTo>
                    <a:pt x="1613557" y="2019452"/>
                    <a:pt x="1638625" y="1994384"/>
                    <a:pt x="1638625" y="1963461"/>
                  </a:cubicBezTo>
                  <a:lnTo>
                    <a:pt x="1638625" y="1739503"/>
                  </a:lnTo>
                  <a:cubicBezTo>
                    <a:pt x="1638625" y="1708580"/>
                    <a:pt x="1613557" y="1683512"/>
                    <a:pt x="1582634" y="1683512"/>
                  </a:cubicBezTo>
                  <a:close/>
                  <a:moveTo>
                    <a:pt x="837062" y="1683512"/>
                  </a:moveTo>
                  <a:cubicBezTo>
                    <a:pt x="806139" y="1683512"/>
                    <a:pt x="781071" y="1708580"/>
                    <a:pt x="781071" y="1739503"/>
                  </a:cubicBezTo>
                  <a:lnTo>
                    <a:pt x="781071" y="1963461"/>
                  </a:lnTo>
                  <a:cubicBezTo>
                    <a:pt x="781071" y="1994384"/>
                    <a:pt x="806139" y="2019452"/>
                    <a:pt x="837062" y="2019452"/>
                  </a:cubicBezTo>
                  <a:lnTo>
                    <a:pt x="1061020" y="2019452"/>
                  </a:lnTo>
                  <a:cubicBezTo>
                    <a:pt x="1091943" y="2019452"/>
                    <a:pt x="1117011" y="1994384"/>
                    <a:pt x="1117011" y="1963461"/>
                  </a:cubicBezTo>
                  <a:lnTo>
                    <a:pt x="1117011" y="1739503"/>
                  </a:lnTo>
                  <a:cubicBezTo>
                    <a:pt x="1117011" y="1708580"/>
                    <a:pt x="1091943" y="1683512"/>
                    <a:pt x="1061020" y="1683512"/>
                  </a:cubicBezTo>
                  <a:close/>
                  <a:moveTo>
                    <a:pt x="315448" y="1683512"/>
                  </a:moveTo>
                  <a:cubicBezTo>
                    <a:pt x="284525" y="1683512"/>
                    <a:pt x="259457" y="1708580"/>
                    <a:pt x="259457" y="1739503"/>
                  </a:cubicBezTo>
                  <a:lnTo>
                    <a:pt x="259457" y="1963461"/>
                  </a:lnTo>
                  <a:cubicBezTo>
                    <a:pt x="259457" y="1994384"/>
                    <a:pt x="284525" y="2019452"/>
                    <a:pt x="315448" y="2019452"/>
                  </a:cubicBezTo>
                  <a:lnTo>
                    <a:pt x="539406" y="2019452"/>
                  </a:lnTo>
                  <a:cubicBezTo>
                    <a:pt x="570329" y="2019452"/>
                    <a:pt x="595397" y="1994384"/>
                    <a:pt x="595397" y="1963461"/>
                  </a:cubicBezTo>
                  <a:lnTo>
                    <a:pt x="595397" y="1739503"/>
                  </a:lnTo>
                  <a:cubicBezTo>
                    <a:pt x="595397" y="1708580"/>
                    <a:pt x="570329" y="1683512"/>
                    <a:pt x="539406" y="1683512"/>
                  </a:cubicBezTo>
                  <a:close/>
                  <a:moveTo>
                    <a:pt x="1880291" y="1187192"/>
                  </a:moveTo>
                  <a:cubicBezTo>
                    <a:pt x="1849368" y="1187192"/>
                    <a:pt x="1824300" y="1212260"/>
                    <a:pt x="1824300" y="1243183"/>
                  </a:cubicBezTo>
                  <a:lnTo>
                    <a:pt x="1824300" y="1467141"/>
                  </a:lnTo>
                  <a:cubicBezTo>
                    <a:pt x="1824300" y="1498064"/>
                    <a:pt x="1849368" y="1523132"/>
                    <a:pt x="1880291" y="1523132"/>
                  </a:cubicBezTo>
                  <a:lnTo>
                    <a:pt x="2104249" y="1523132"/>
                  </a:lnTo>
                  <a:cubicBezTo>
                    <a:pt x="2135172" y="1523132"/>
                    <a:pt x="2160240" y="1498064"/>
                    <a:pt x="2160240" y="1467141"/>
                  </a:cubicBezTo>
                  <a:lnTo>
                    <a:pt x="2160240" y="1243183"/>
                  </a:lnTo>
                  <a:cubicBezTo>
                    <a:pt x="2160240" y="1212260"/>
                    <a:pt x="2135172" y="1187192"/>
                    <a:pt x="2104249" y="1187192"/>
                  </a:cubicBezTo>
                  <a:close/>
                  <a:moveTo>
                    <a:pt x="1358676" y="1187192"/>
                  </a:moveTo>
                  <a:cubicBezTo>
                    <a:pt x="1327753" y="1187192"/>
                    <a:pt x="1302685" y="1212260"/>
                    <a:pt x="1302685" y="1243183"/>
                  </a:cubicBezTo>
                  <a:lnTo>
                    <a:pt x="1302685" y="1467141"/>
                  </a:lnTo>
                  <a:cubicBezTo>
                    <a:pt x="1302685" y="1498064"/>
                    <a:pt x="1327753" y="1523132"/>
                    <a:pt x="1358676" y="1523132"/>
                  </a:cubicBezTo>
                  <a:lnTo>
                    <a:pt x="1582634" y="1523132"/>
                  </a:lnTo>
                  <a:cubicBezTo>
                    <a:pt x="1613557" y="1523132"/>
                    <a:pt x="1638625" y="1498064"/>
                    <a:pt x="1638625" y="1467141"/>
                  </a:cubicBezTo>
                  <a:lnTo>
                    <a:pt x="1638625" y="1243183"/>
                  </a:lnTo>
                  <a:cubicBezTo>
                    <a:pt x="1638625" y="1212260"/>
                    <a:pt x="1613557" y="1187192"/>
                    <a:pt x="1582634" y="1187192"/>
                  </a:cubicBezTo>
                  <a:close/>
                  <a:moveTo>
                    <a:pt x="837062" y="1187192"/>
                  </a:moveTo>
                  <a:cubicBezTo>
                    <a:pt x="806139" y="1187192"/>
                    <a:pt x="781071" y="1212260"/>
                    <a:pt x="781071" y="1243183"/>
                  </a:cubicBezTo>
                  <a:lnTo>
                    <a:pt x="781071" y="1467141"/>
                  </a:lnTo>
                  <a:cubicBezTo>
                    <a:pt x="781071" y="1498064"/>
                    <a:pt x="806139" y="1523132"/>
                    <a:pt x="837062" y="1523132"/>
                  </a:cubicBezTo>
                  <a:lnTo>
                    <a:pt x="1061020" y="1523132"/>
                  </a:lnTo>
                  <a:cubicBezTo>
                    <a:pt x="1091943" y="1523132"/>
                    <a:pt x="1117011" y="1498064"/>
                    <a:pt x="1117011" y="1467141"/>
                  </a:cubicBezTo>
                  <a:lnTo>
                    <a:pt x="1117011" y="1243183"/>
                  </a:lnTo>
                  <a:cubicBezTo>
                    <a:pt x="1117011" y="1212260"/>
                    <a:pt x="1091943" y="1187192"/>
                    <a:pt x="1061020" y="1187192"/>
                  </a:cubicBezTo>
                  <a:close/>
                  <a:moveTo>
                    <a:pt x="315448" y="1187192"/>
                  </a:moveTo>
                  <a:cubicBezTo>
                    <a:pt x="284525" y="1187192"/>
                    <a:pt x="259457" y="1212260"/>
                    <a:pt x="259457" y="1243183"/>
                  </a:cubicBezTo>
                  <a:lnTo>
                    <a:pt x="259457" y="1467141"/>
                  </a:lnTo>
                  <a:cubicBezTo>
                    <a:pt x="259457" y="1498064"/>
                    <a:pt x="284525" y="1523132"/>
                    <a:pt x="315448" y="1523132"/>
                  </a:cubicBezTo>
                  <a:lnTo>
                    <a:pt x="539406" y="1523132"/>
                  </a:lnTo>
                  <a:cubicBezTo>
                    <a:pt x="570329" y="1523132"/>
                    <a:pt x="595397" y="1498064"/>
                    <a:pt x="595397" y="1467141"/>
                  </a:cubicBezTo>
                  <a:lnTo>
                    <a:pt x="595397" y="1243183"/>
                  </a:lnTo>
                  <a:cubicBezTo>
                    <a:pt x="595397" y="1212260"/>
                    <a:pt x="570329" y="1187192"/>
                    <a:pt x="539406" y="1187192"/>
                  </a:cubicBezTo>
                  <a:close/>
                  <a:moveTo>
                    <a:pt x="348041" y="163575"/>
                  </a:moveTo>
                  <a:cubicBezTo>
                    <a:pt x="275130" y="163575"/>
                    <a:pt x="216024" y="222681"/>
                    <a:pt x="216024" y="295592"/>
                  </a:cubicBezTo>
                  <a:lnTo>
                    <a:pt x="216024" y="823646"/>
                  </a:lnTo>
                  <a:cubicBezTo>
                    <a:pt x="216024" y="896557"/>
                    <a:pt x="275130" y="955663"/>
                    <a:pt x="348041" y="955663"/>
                  </a:cubicBezTo>
                  <a:lnTo>
                    <a:pt x="2100231" y="955663"/>
                  </a:lnTo>
                  <a:cubicBezTo>
                    <a:pt x="2173142" y="955663"/>
                    <a:pt x="2232248" y="896557"/>
                    <a:pt x="2232248" y="823646"/>
                  </a:cubicBezTo>
                  <a:lnTo>
                    <a:pt x="2232248" y="295592"/>
                  </a:lnTo>
                  <a:cubicBezTo>
                    <a:pt x="2232248" y="222681"/>
                    <a:pt x="2173142" y="163575"/>
                    <a:pt x="2100231" y="163575"/>
                  </a:cubicBezTo>
                  <a:close/>
                  <a:moveTo>
                    <a:pt x="265172" y="0"/>
                  </a:moveTo>
                  <a:lnTo>
                    <a:pt x="2183100" y="0"/>
                  </a:lnTo>
                  <a:cubicBezTo>
                    <a:pt x="2329550" y="0"/>
                    <a:pt x="2448272" y="118722"/>
                    <a:pt x="2448272" y="265172"/>
                  </a:cubicBezTo>
                  <a:lnTo>
                    <a:pt x="2448272" y="2974828"/>
                  </a:lnTo>
                  <a:cubicBezTo>
                    <a:pt x="2448272" y="3121278"/>
                    <a:pt x="2329550" y="3240000"/>
                    <a:pt x="2183100" y="3240000"/>
                  </a:cubicBezTo>
                  <a:lnTo>
                    <a:pt x="265172" y="3240000"/>
                  </a:lnTo>
                  <a:cubicBezTo>
                    <a:pt x="118722" y="3240000"/>
                    <a:pt x="0" y="3121278"/>
                    <a:pt x="0" y="2974828"/>
                  </a:cubicBezTo>
                  <a:lnTo>
                    <a:pt x="0" y="265172"/>
                  </a:lnTo>
                  <a:cubicBezTo>
                    <a:pt x="0" y="118722"/>
                    <a:pt x="118722" y="0"/>
                    <a:pt x="26517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/>
            </a:p>
          </p:txBody>
        </p:sp>
        <p:sp>
          <p:nvSpPr>
            <p:cNvPr id="42" name="Rounded Rectangle 6">
              <a:extLst>
                <a:ext uri="{FF2B5EF4-FFF2-40B4-BE49-F238E27FC236}">
                  <a16:creationId xmlns:a16="http://schemas.microsoft.com/office/drawing/2014/main" id="{78B98D43-1B01-4AD2-8005-56D02CA62704}"/>
                </a:ext>
              </a:extLst>
            </p:cNvPr>
            <p:cNvSpPr/>
            <p:nvPr/>
          </p:nvSpPr>
          <p:spPr>
            <a:xfrm>
              <a:off x="7490471" y="1870524"/>
              <a:ext cx="345998" cy="351772"/>
            </a:xfrm>
            <a:custGeom>
              <a:avLst/>
              <a:gdLst/>
              <a:ahLst/>
              <a:cxnLst/>
              <a:rect l="l" t="t" r="r" b="b"/>
              <a:pathLst>
                <a:path w="3186824" h="3060919">
                  <a:moveTo>
                    <a:pt x="1045874" y="2696689"/>
                  </a:moveTo>
                  <a:lnTo>
                    <a:pt x="2125874" y="2696689"/>
                  </a:lnTo>
                  <a:lnTo>
                    <a:pt x="2125874" y="2804689"/>
                  </a:lnTo>
                  <a:lnTo>
                    <a:pt x="1045874" y="2804689"/>
                  </a:lnTo>
                  <a:close/>
                  <a:moveTo>
                    <a:pt x="1045874" y="2410468"/>
                  </a:moveTo>
                  <a:lnTo>
                    <a:pt x="2125874" y="2410468"/>
                  </a:lnTo>
                  <a:lnTo>
                    <a:pt x="2125874" y="2518468"/>
                  </a:lnTo>
                  <a:lnTo>
                    <a:pt x="1045874" y="2518468"/>
                  </a:lnTo>
                  <a:close/>
                  <a:moveTo>
                    <a:pt x="1045874" y="2124247"/>
                  </a:moveTo>
                  <a:lnTo>
                    <a:pt x="2125874" y="2124247"/>
                  </a:lnTo>
                  <a:lnTo>
                    <a:pt x="2125874" y="2232247"/>
                  </a:lnTo>
                  <a:lnTo>
                    <a:pt x="1045874" y="2232247"/>
                  </a:lnTo>
                  <a:close/>
                  <a:moveTo>
                    <a:pt x="902547" y="1956791"/>
                  </a:moveTo>
                  <a:lnTo>
                    <a:pt x="902547" y="2109191"/>
                  </a:lnTo>
                  <a:lnTo>
                    <a:pt x="902547" y="2185391"/>
                  </a:lnTo>
                  <a:lnTo>
                    <a:pt x="902547" y="2376263"/>
                  </a:lnTo>
                  <a:lnTo>
                    <a:pt x="902547" y="2973921"/>
                  </a:lnTo>
                  <a:lnTo>
                    <a:pt x="2284277" y="2973921"/>
                  </a:lnTo>
                  <a:lnTo>
                    <a:pt x="2284277" y="2376263"/>
                  </a:lnTo>
                  <a:lnTo>
                    <a:pt x="2284277" y="2185391"/>
                  </a:lnTo>
                  <a:lnTo>
                    <a:pt x="2284277" y="2109191"/>
                  </a:lnTo>
                  <a:lnTo>
                    <a:pt x="2284277" y="1956791"/>
                  </a:lnTo>
                  <a:close/>
                  <a:moveTo>
                    <a:pt x="469172" y="1728191"/>
                  </a:moveTo>
                  <a:lnTo>
                    <a:pt x="469172" y="2185391"/>
                  </a:lnTo>
                  <a:lnTo>
                    <a:pt x="767127" y="2185391"/>
                  </a:lnTo>
                  <a:lnTo>
                    <a:pt x="767127" y="2109191"/>
                  </a:lnTo>
                  <a:lnTo>
                    <a:pt x="545372" y="2109191"/>
                  </a:lnTo>
                  <a:lnTo>
                    <a:pt x="545372" y="1804391"/>
                  </a:lnTo>
                  <a:lnTo>
                    <a:pt x="2641452" y="1804391"/>
                  </a:lnTo>
                  <a:lnTo>
                    <a:pt x="2641452" y="2109191"/>
                  </a:lnTo>
                  <a:lnTo>
                    <a:pt x="2419697" y="2109191"/>
                  </a:lnTo>
                  <a:lnTo>
                    <a:pt x="2419697" y="2185391"/>
                  </a:lnTo>
                  <a:lnTo>
                    <a:pt x="2717652" y="2185391"/>
                  </a:lnTo>
                  <a:lnTo>
                    <a:pt x="2717652" y="1728191"/>
                  </a:lnTo>
                  <a:close/>
                  <a:moveTo>
                    <a:pt x="2819005" y="1350909"/>
                  </a:moveTo>
                  <a:cubicBezTo>
                    <a:pt x="2769294" y="1350909"/>
                    <a:pt x="2728995" y="1391208"/>
                    <a:pt x="2728995" y="1440919"/>
                  </a:cubicBezTo>
                  <a:cubicBezTo>
                    <a:pt x="2728995" y="1490630"/>
                    <a:pt x="2769294" y="1530929"/>
                    <a:pt x="2819005" y="1530929"/>
                  </a:cubicBezTo>
                  <a:cubicBezTo>
                    <a:pt x="2868716" y="1530929"/>
                    <a:pt x="2909015" y="1490630"/>
                    <a:pt x="2909015" y="1440919"/>
                  </a:cubicBezTo>
                  <a:cubicBezTo>
                    <a:pt x="2909015" y="1391208"/>
                    <a:pt x="2868716" y="1350909"/>
                    <a:pt x="2819005" y="1350909"/>
                  </a:cubicBezTo>
                  <a:close/>
                  <a:moveTo>
                    <a:pt x="2509707" y="1350909"/>
                  </a:moveTo>
                  <a:cubicBezTo>
                    <a:pt x="2459996" y="1350909"/>
                    <a:pt x="2419697" y="1391208"/>
                    <a:pt x="2419697" y="1440919"/>
                  </a:cubicBezTo>
                  <a:cubicBezTo>
                    <a:pt x="2419697" y="1490630"/>
                    <a:pt x="2459996" y="1530929"/>
                    <a:pt x="2509707" y="1530929"/>
                  </a:cubicBezTo>
                  <a:cubicBezTo>
                    <a:pt x="2559418" y="1530929"/>
                    <a:pt x="2599717" y="1490630"/>
                    <a:pt x="2599717" y="1440919"/>
                  </a:cubicBezTo>
                  <a:cubicBezTo>
                    <a:pt x="2599717" y="1391208"/>
                    <a:pt x="2559418" y="1350909"/>
                    <a:pt x="2509707" y="1350909"/>
                  </a:cubicBezTo>
                  <a:close/>
                  <a:moveTo>
                    <a:pt x="195993" y="1200328"/>
                  </a:moveTo>
                  <a:lnTo>
                    <a:pt x="2990831" y="1200328"/>
                  </a:lnTo>
                  <a:cubicBezTo>
                    <a:pt x="3099075" y="1200328"/>
                    <a:pt x="3186824" y="1288077"/>
                    <a:pt x="3186824" y="1396321"/>
                  </a:cubicBezTo>
                  <a:lnTo>
                    <a:pt x="3186824" y="2180270"/>
                  </a:lnTo>
                  <a:cubicBezTo>
                    <a:pt x="3186824" y="2288514"/>
                    <a:pt x="3099075" y="2376263"/>
                    <a:pt x="2990831" y="2376263"/>
                  </a:cubicBezTo>
                  <a:lnTo>
                    <a:pt x="2419697" y="2376263"/>
                  </a:lnTo>
                  <a:lnTo>
                    <a:pt x="2419697" y="3060919"/>
                  </a:lnTo>
                  <a:lnTo>
                    <a:pt x="767127" y="3060919"/>
                  </a:lnTo>
                  <a:lnTo>
                    <a:pt x="767127" y="2376263"/>
                  </a:lnTo>
                  <a:lnTo>
                    <a:pt x="195993" y="2376263"/>
                  </a:lnTo>
                  <a:cubicBezTo>
                    <a:pt x="87749" y="2376263"/>
                    <a:pt x="0" y="2288514"/>
                    <a:pt x="0" y="2180270"/>
                  </a:cubicBezTo>
                  <a:lnTo>
                    <a:pt x="0" y="1396321"/>
                  </a:lnTo>
                  <a:cubicBezTo>
                    <a:pt x="0" y="1288077"/>
                    <a:pt x="87749" y="1200328"/>
                    <a:pt x="195993" y="1200328"/>
                  </a:cubicBezTo>
                  <a:close/>
                  <a:moveTo>
                    <a:pt x="767127" y="0"/>
                  </a:moveTo>
                  <a:lnTo>
                    <a:pt x="2419697" y="0"/>
                  </a:lnTo>
                  <a:lnTo>
                    <a:pt x="2419697" y="190589"/>
                  </a:lnTo>
                  <a:lnTo>
                    <a:pt x="2565249" y="190589"/>
                  </a:lnTo>
                  <a:cubicBezTo>
                    <a:pt x="2649419" y="190589"/>
                    <a:pt x="2717652" y="258822"/>
                    <a:pt x="2717652" y="342992"/>
                  </a:cubicBezTo>
                  <a:lnTo>
                    <a:pt x="2717652" y="1104989"/>
                  </a:lnTo>
                  <a:lnTo>
                    <a:pt x="2284277" y="1104989"/>
                  </a:lnTo>
                  <a:lnTo>
                    <a:pt x="2284277" y="1104128"/>
                  </a:lnTo>
                  <a:lnTo>
                    <a:pt x="2284277" y="190589"/>
                  </a:lnTo>
                  <a:lnTo>
                    <a:pt x="2284277" y="96523"/>
                  </a:lnTo>
                  <a:lnTo>
                    <a:pt x="902547" y="96523"/>
                  </a:lnTo>
                  <a:lnTo>
                    <a:pt x="902547" y="190589"/>
                  </a:lnTo>
                  <a:lnTo>
                    <a:pt x="902547" y="1104128"/>
                  </a:lnTo>
                  <a:lnTo>
                    <a:pt x="902547" y="1104989"/>
                  </a:lnTo>
                  <a:lnTo>
                    <a:pt x="469172" y="1104989"/>
                  </a:lnTo>
                  <a:lnTo>
                    <a:pt x="469172" y="342992"/>
                  </a:lnTo>
                  <a:cubicBezTo>
                    <a:pt x="469172" y="258822"/>
                    <a:pt x="537405" y="190589"/>
                    <a:pt x="621575" y="190589"/>
                  </a:cubicBezTo>
                  <a:lnTo>
                    <a:pt x="767127" y="1905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/>
            </a:p>
          </p:txBody>
        </p:sp>
        <p:sp>
          <p:nvSpPr>
            <p:cNvPr id="43" name="Rectangle 16">
              <a:extLst>
                <a:ext uri="{FF2B5EF4-FFF2-40B4-BE49-F238E27FC236}">
                  <a16:creationId xmlns:a16="http://schemas.microsoft.com/office/drawing/2014/main" id="{DF32FF6A-0582-4D3D-B6B6-B99864DDF11A}"/>
                </a:ext>
              </a:extLst>
            </p:cNvPr>
            <p:cNvSpPr/>
            <p:nvPr/>
          </p:nvSpPr>
          <p:spPr>
            <a:xfrm rot="2700000">
              <a:off x="7528387" y="5313948"/>
              <a:ext cx="265920" cy="476745"/>
            </a:xfrm>
            <a:custGeom>
              <a:avLst/>
              <a:gdLst/>
              <a:ahLst/>
              <a:cxnLst/>
              <a:rect l="l" t="t" r="r" b="b"/>
              <a:pathLst>
                <a:path w="2232248" h="4001999">
                  <a:moveTo>
                    <a:pt x="1116887" y="0"/>
                  </a:moveTo>
                  <a:cubicBezTo>
                    <a:pt x="1270748" y="4762"/>
                    <a:pt x="1433283" y="120651"/>
                    <a:pt x="1447291" y="308459"/>
                  </a:cubicBezTo>
                  <a:cubicBezTo>
                    <a:pt x="1483174" y="544979"/>
                    <a:pt x="1283237" y="603082"/>
                    <a:pt x="1339988" y="887363"/>
                  </a:cubicBezTo>
                  <a:lnTo>
                    <a:pt x="2232248" y="887363"/>
                  </a:lnTo>
                  <a:lnTo>
                    <a:pt x="2232248" y="1778237"/>
                  </a:lnTo>
                  <a:cubicBezTo>
                    <a:pt x="1956566" y="1829261"/>
                    <a:pt x="1897086" y="1634366"/>
                    <a:pt x="1663321" y="1669832"/>
                  </a:cubicBezTo>
                  <a:cubicBezTo>
                    <a:pt x="1475513" y="1683840"/>
                    <a:pt x="1359624" y="1846375"/>
                    <a:pt x="1354862" y="2000236"/>
                  </a:cubicBezTo>
                  <a:cubicBezTo>
                    <a:pt x="1358037" y="2135389"/>
                    <a:pt x="1477787" y="2334920"/>
                    <a:pt x="1701420" y="2336507"/>
                  </a:cubicBezTo>
                  <a:cubicBezTo>
                    <a:pt x="1972077" y="2308709"/>
                    <a:pt x="1932339" y="2176007"/>
                    <a:pt x="2232248" y="2187989"/>
                  </a:cubicBezTo>
                  <a:lnTo>
                    <a:pt x="2232248" y="3119611"/>
                  </a:lnTo>
                  <a:lnTo>
                    <a:pt x="1303259" y="3119611"/>
                  </a:lnTo>
                  <a:cubicBezTo>
                    <a:pt x="1289664" y="3424971"/>
                    <a:pt x="1423682" y="3383289"/>
                    <a:pt x="1451633" y="3655441"/>
                  </a:cubicBezTo>
                  <a:cubicBezTo>
                    <a:pt x="1450046" y="3879074"/>
                    <a:pt x="1250515" y="3998824"/>
                    <a:pt x="1115362" y="4001999"/>
                  </a:cubicBezTo>
                  <a:cubicBezTo>
                    <a:pt x="961501" y="3997237"/>
                    <a:pt x="798966" y="3881348"/>
                    <a:pt x="784958" y="3693540"/>
                  </a:cubicBezTo>
                  <a:cubicBezTo>
                    <a:pt x="749282" y="3458385"/>
                    <a:pt x="946712" y="3399594"/>
                    <a:pt x="892811" y="3119611"/>
                  </a:cubicBezTo>
                  <a:lnTo>
                    <a:pt x="0" y="3119611"/>
                  </a:lnTo>
                  <a:lnTo>
                    <a:pt x="0" y="2203607"/>
                  </a:lnTo>
                  <a:cubicBezTo>
                    <a:pt x="285884" y="2145799"/>
                    <a:pt x="343730" y="2346665"/>
                    <a:pt x="580754" y="2310706"/>
                  </a:cubicBezTo>
                  <a:cubicBezTo>
                    <a:pt x="768562" y="2296698"/>
                    <a:pt x="884451" y="2134163"/>
                    <a:pt x="889213" y="1980302"/>
                  </a:cubicBezTo>
                  <a:cubicBezTo>
                    <a:pt x="886038" y="1845149"/>
                    <a:pt x="766288" y="1645618"/>
                    <a:pt x="542655" y="1644031"/>
                  </a:cubicBezTo>
                  <a:cubicBezTo>
                    <a:pt x="268493" y="1672188"/>
                    <a:pt x="312817" y="1807984"/>
                    <a:pt x="0" y="1792208"/>
                  </a:cubicBezTo>
                  <a:lnTo>
                    <a:pt x="0" y="887363"/>
                  </a:lnTo>
                  <a:lnTo>
                    <a:pt x="928847" y="887363"/>
                  </a:lnTo>
                  <a:cubicBezTo>
                    <a:pt x="944034" y="576570"/>
                    <a:pt x="808718" y="620178"/>
                    <a:pt x="780616" y="346558"/>
                  </a:cubicBezTo>
                  <a:cubicBezTo>
                    <a:pt x="782203" y="122925"/>
                    <a:pt x="981734" y="3175"/>
                    <a:pt x="111688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/>
            </a:p>
          </p:txBody>
        </p:sp>
      </p:grpSp>
      <p:grpSp>
        <p:nvGrpSpPr>
          <p:cNvPr id="10" name="Group 45"/>
          <p:cNvGrpSpPr/>
          <p:nvPr/>
        </p:nvGrpSpPr>
        <p:grpSpPr>
          <a:xfrm>
            <a:off x="8377054" y="1237554"/>
            <a:ext cx="548640" cy="731520"/>
            <a:chOff x="10407017" y="1484733"/>
            <a:chExt cx="731520" cy="731520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C49BDDBC-77AE-4A0A-857D-CC113A7CEAE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407017" y="1484733"/>
              <a:ext cx="731520" cy="731520"/>
            </a:xfrm>
            <a:prstGeom prst="ellipse">
              <a:avLst/>
            </a:prstGeom>
            <a:solidFill>
              <a:schemeClr val="accent1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cs typeface="Arial" pitchFamily="34" charset="0"/>
              </a:endParaRPr>
            </a:p>
          </p:txBody>
        </p:sp>
        <p:sp>
          <p:nvSpPr>
            <p:cNvPr id="48" name="Rounded Rectangle 24">
              <a:extLst>
                <a:ext uri="{FF2B5EF4-FFF2-40B4-BE49-F238E27FC236}">
                  <a16:creationId xmlns:a16="http://schemas.microsoft.com/office/drawing/2014/main" id="{A8488638-9382-48DE-B8C4-EFC50F4B57F9}"/>
                </a:ext>
              </a:extLst>
            </p:cNvPr>
            <p:cNvSpPr/>
            <p:nvPr/>
          </p:nvSpPr>
          <p:spPr>
            <a:xfrm>
              <a:off x="10598450" y="1724233"/>
              <a:ext cx="345499" cy="252521"/>
            </a:xfrm>
            <a:custGeom>
              <a:avLst/>
              <a:gdLst/>
              <a:ahLst/>
              <a:cxnLst/>
              <a:rect l="l" t="t" r="r" b="b"/>
              <a:pathLst>
                <a:path w="3960000" h="3064028">
                  <a:moveTo>
                    <a:pt x="1955333" y="1285185"/>
                  </a:moveTo>
                  <a:cubicBezTo>
                    <a:pt x="2192176" y="1285185"/>
                    <a:pt x="2384176" y="1477185"/>
                    <a:pt x="2384176" y="1714028"/>
                  </a:cubicBezTo>
                  <a:cubicBezTo>
                    <a:pt x="2384176" y="1950871"/>
                    <a:pt x="2192176" y="2142871"/>
                    <a:pt x="1955333" y="2142871"/>
                  </a:cubicBezTo>
                  <a:cubicBezTo>
                    <a:pt x="1718490" y="2142871"/>
                    <a:pt x="1526490" y="1950871"/>
                    <a:pt x="1526490" y="1714028"/>
                  </a:cubicBezTo>
                  <a:cubicBezTo>
                    <a:pt x="1526490" y="1477185"/>
                    <a:pt x="1718490" y="1285185"/>
                    <a:pt x="1955333" y="1285185"/>
                  </a:cubicBezTo>
                  <a:close/>
                  <a:moveTo>
                    <a:pt x="1955333" y="1074136"/>
                  </a:moveTo>
                  <a:cubicBezTo>
                    <a:pt x="1601930" y="1074136"/>
                    <a:pt x="1315441" y="1360625"/>
                    <a:pt x="1315441" y="1714028"/>
                  </a:cubicBezTo>
                  <a:cubicBezTo>
                    <a:pt x="1315441" y="2067431"/>
                    <a:pt x="1601930" y="2353920"/>
                    <a:pt x="1955333" y="2353920"/>
                  </a:cubicBezTo>
                  <a:cubicBezTo>
                    <a:pt x="2308736" y="2353920"/>
                    <a:pt x="2595225" y="2067431"/>
                    <a:pt x="2595225" y="1714028"/>
                  </a:cubicBezTo>
                  <a:cubicBezTo>
                    <a:pt x="2595225" y="1360625"/>
                    <a:pt x="2308736" y="1074136"/>
                    <a:pt x="1955333" y="1074136"/>
                  </a:cubicBezTo>
                  <a:close/>
                  <a:moveTo>
                    <a:pt x="1955333" y="849503"/>
                  </a:moveTo>
                  <a:cubicBezTo>
                    <a:pt x="2432797" y="849503"/>
                    <a:pt x="2819858" y="1236564"/>
                    <a:pt x="2819858" y="1714028"/>
                  </a:cubicBezTo>
                  <a:cubicBezTo>
                    <a:pt x="2819858" y="2191492"/>
                    <a:pt x="2432797" y="2578553"/>
                    <a:pt x="1955333" y="2578553"/>
                  </a:cubicBezTo>
                  <a:cubicBezTo>
                    <a:pt x="1477869" y="2578553"/>
                    <a:pt x="1090808" y="2191492"/>
                    <a:pt x="1090808" y="1714028"/>
                  </a:cubicBezTo>
                  <a:cubicBezTo>
                    <a:pt x="1090808" y="1236564"/>
                    <a:pt x="1477869" y="849503"/>
                    <a:pt x="1955333" y="849503"/>
                  </a:cubicBezTo>
                  <a:close/>
                  <a:moveTo>
                    <a:pt x="3253503" y="756254"/>
                  </a:moveTo>
                  <a:cubicBezTo>
                    <a:pt x="3162525" y="756254"/>
                    <a:pt x="3088773" y="830006"/>
                    <a:pt x="3088773" y="920984"/>
                  </a:cubicBezTo>
                  <a:cubicBezTo>
                    <a:pt x="3088773" y="1011962"/>
                    <a:pt x="3162525" y="1085714"/>
                    <a:pt x="3253503" y="1085714"/>
                  </a:cubicBezTo>
                  <a:cubicBezTo>
                    <a:pt x="3344481" y="1085714"/>
                    <a:pt x="3418233" y="1011962"/>
                    <a:pt x="3418233" y="920984"/>
                  </a:cubicBezTo>
                  <a:cubicBezTo>
                    <a:pt x="3418233" y="830006"/>
                    <a:pt x="3344481" y="756254"/>
                    <a:pt x="3253503" y="756254"/>
                  </a:cubicBezTo>
                  <a:close/>
                  <a:moveTo>
                    <a:pt x="1955333" y="744677"/>
                  </a:moveTo>
                  <a:cubicBezTo>
                    <a:pt x="1419975" y="744677"/>
                    <a:pt x="985982" y="1178670"/>
                    <a:pt x="985982" y="1714028"/>
                  </a:cubicBezTo>
                  <a:cubicBezTo>
                    <a:pt x="985982" y="2249386"/>
                    <a:pt x="1419975" y="2683379"/>
                    <a:pt x="1955333" y="2683379"/>
                  </a:cubicBezTo>
                  <a:cubicBezTo>
                    <a:pt x="2490691" y="2683379"/>
                    <a:pt x="2924684" y="2249386"/>
                    <a:pt x="2924684" y="1714028"/>
                  </a:cubicBezTo>
                  <a:cubicBezTo>
                    <a:pt x="2924684" y="1178670"/>
                    <a:pt x="2490691" y="744677"/>
                    <a:pt x="1955333" y="744677"/>
                  </a:cubicBezTo>
                  <a:close/>
                  <a:moveTo>
                    <a:pt x="1333922" y="0"/>
                  </a:moveTo>
                  <a:lnTo>
                    <a:pt x="2626078" y="0"/>
                  </a:lnTo>
                  <a:lnTo>
                    <a:pt x="2717085" y="364028"/>
                  </a:lnTo>
                  <a:lnTo>
                    <a:pt x="3699990" y="364028"/>
                  </a:lnTo>
                  <a:cubicBezTo>
                    <a:pt x="3843590" y="364028"/>
                    <a:pt x="3960000" y="480438"/>
                    <a:pt x="3960000" y="624038"/>
                  </a:cubicBezTo>
                  <a:lnTo>
                    <a:pt x="3960000" y="2804018"/>
                  </a:lnTo>
                  <a:cubicBezTo>
                    <a:pt x="3960000" y="2947618"/>
                    <a:pt x="3843590" y="3064028"/>
                    <a:pt x="3699990" y="3064028"/>
                  </a:cubicBezTo>
                  <a:lnTo>
                    <a:pt x="260010" y="3064028"/>
                  </a:lnTo>
                  <a:cubicBezTo>
                    <a:pt x="116410" y="3064028"/>
                    <a:pt x="0" y="2947618"/>
                    <a:pt x="0" y="2804018"/>
                  </a:cubicBezTo>
                  <a:lnTo>
                    <a:pt x="0" y="624038"/>
                  </a:lnTo>
                  <a:cubicBezTo>
                    <a:pt x="0" y="480438"/>
                    <a:pt x="116410" y="364028"/>
                    <a:pt x="260010" y="364028"/>
                  </a:cubicBezTo>
                  <a:lnTo>
                    <a:pt x="443165" y="364028"/>
                  </a:lnTo>
                  <a:lnTo>
                    <a:pt x="443165" y="237982"/>
                  </a:lnTo>
                  <a:cubicBezTo>
                    <a:pt x="443165" y="195266"/>
                    <a:pt x="477794" y="160637"/>
                    <a:pt x="520510" y="160637"/>
                  </a:cubicBezTo>
                  <a:lnTo>
                    <a:pt x="1049896" y="160637"/>
                  </a:lnTo>
                  <a:cubicBezTo>
                    <a:pt x="1092612" y="160637"/>
                    <a:pt x="1127241" y="195266"/>
                    <a:pt x="1127241" y="237982"/>
                  </a:cubicBezTo>
                  <a:lnTo>
                    <a:pt x="1127241" y="364028"/>
                  </a:lnTo>
                  <a:lnTo>
                    <a:pt x="1242915" y="3640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</p:grpSp>
      <p:grpSp>
        <p:nvGrpSpPr>
          <p:cNvPr id="11" name="Group 48"/>
          <p:cNvGrpSpPr/>
          <p:nvPr/>
        </p:nvGrpSpPr>
        <p:grpSpPr>
          <a:xfrm>
            <a:off x="8377054" y="2120273"/>
            <a:ext cx="548640" cy="731520"/>
            <a:chOff x="9727035" y="2443227"/>
            <a:chExt cx="731520" cy="73152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222539F4-1FDE-4506-9FF1-23B7B9D552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727035" y="2443227"/>
              <a:ext cx="731520" cy="731520"/>
            </a:xfrm>
            <a:prstGeom prst="ellipse">
              <a:avLst/>
            </a:prstGeom>
            <a:solidFill>
              <a:schemeClr val="accent2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cs typeface="Arial" pitchFamily="34" charset="0"/>
              </a:endParaRPr>
            </a:p>
          </p:txBody>
        </p:sp>
        <p:sp>
          <p:nvSpPr>
            <p:cNvPr id="51" name="Pie 2">
              <a:extLst>
                <a:ext uri="{FF2B5EF4-FFF2-40B4-BE49-F238E27FC236}">
                  <a16:creationId xmlns:a16="http://schemas.microsoft.com/office/drawing/2014/main" id="{90C31B09-061D-4B7A-B06D-E314F0684D2E}"/>
                </a:ext>
              </a:extLst>
            </p:cNvPr>
            <p:cNvSpPr/>
            <p:nvPr/>
          </p:nvSpPr>
          <p:spPr>
            <a:xfrm>
              <a:off x="9902581" y="2615453"/>
              <a:ext cx="393660" cy="387068"/>
            </a:xfrm>
            <a:custGeom>
              <a:avLst/>
              <a:gdLst/>
              <a:ahLst/>
              <a:cxnLst/>
              <a:rect l="l" t="t" r="r" b="b"/>
              <a:pathLst>
                <a:path w="3851322" h="3786842">
                  <a:moveTo>
                    <a:pt x="3845029" y="1629937"/>
                  </a:moveTo>
                  <a:lnTo>
                    <a:pt x="3851322" y="1762720"/>
                  </a:lnTo>
                  <a:lnTo>
                    <a:pt x="3812477" y="1776859"/>
                  </a:lnTo>
                  <a:lnTo>
                    <a:pt x="3444864" y="1775585"/>
                  </a:lnTo>
                  <a:close/>
                  <a:moveTo>
                    <a:pt x="3791299" y="1322869"/>
                  </a:moveTo>
                  <a:cubicBezTo>
                    <a:pt x="3804294" y="1363489"/>
                    <a:pt x="3813753" y="1405089"/>
                    <a:pt x="3820726" y="1447230"/>
                  </a:cubicBezTo>
                  <a:lnTo>
                    <a:pt x="2923542" y="1773779"/>
                  </a:lnTo>
                  <a:lnTo>
                    <a:pt x="2555935" y="1772505"/>
                  </a:lnTo>
                  <a:close/>
                  <a:moveTo>
                    <a:pt x="3686733" y="1034305"/>
                  </a:moveTo>
                  <a:cubicBezTo>
                    <a:pt x="3706467" y="1071934"/>
                    <a:pt x="3722972" y="1111031"/>
                    <a:pt x="3736130" y="1151397"/>
                  </a:cubicBezTo>
                  <a:lnTo>
                    <a:pt x="2052009" y="1764367"/>
                  </a:lnTo>
                  <a:lnTo>
                    <a:pt x="2052009" y="1629296"/>
                  </a:lnTo>
                  <a:close/>
                  <a:moveTo>
                    <a:pt x="3531650" y="764128"/>
                  </a:moveTo>
                  <a:cubicBezTo>
                    <a:pt x="3557479" y="799119"/>
                    <a:pt x="3581112" y="835525"/>
                    <a:pt x="3601539" y="873761"/>
                  </a:cubicBezTo>
                  <a:lnTo>
                    <a:pt x="2052009" y="1437744"/>
                  </a:lnTo>
                  <a:lnTo>
                    <a:pt x="2052009" y="1302673"/>
                  </a:lnTo>
                  <a:close/>
                  <a:moveTo>
                    <a:pt x="3320179" y="514474"/>
                  </a:moveTo>
                  <a:lnTo>
                    <a:pt x="3414136" y="615348"/>
                  </a:lnTo>
                  <a:lnTo>
                    <a:pt x="2052009" y="1111121"/>
                  </a:lnTo>
                  <a:lnTo>
                    <a:pt x="2052009" y="976050"/>
                  </a:lnTo>
                  <a:close/>
                  <a:moveTo>
                    <a:pt x="3038975" y="290201"/>
                  </a:moveTo>
                  <a:cubicBezTo>
                    <a:pt x="3082160" y="317774"/>
                    <a:pt x="3124087" y="347421"/>
                    <a:pt x="3164106" y="379728"/>
                  </a:cubicBezTo>
                  <a:lnTo>
                    <a:pt x="2052009" y="784498"/>
                  </a:lnTo>
                  <a:lnTo>
                    <a:pt x="2052009" y="649428"/>
                  </a:lnTo>
                  <a:close/>
                  <a:moveTo>
                    <a:pt x="1800000" y="186842"/>
                  </a:moveTo>
                  <a:lnTo>
                    <a:pt x="1800000" y="1986842"/>
                  </a:lnTo>
                  <a:lnTo>
                    <a:pt x="3600000" y="1986842"/>
                  </a:lnTo>
                  <a:cubicBezTo>
                    <a:pt x="3600000" y="2980955"/>
                    <a:pt x="2794113" y="3786842"/>
                    <a:pt x="1800000" y="3786842"/>
                  </a:cubicBezTo>
                  <a:cubicBezTo>
                    <a:pt x="805887" y="3786842"/>
                    <a:pt x="0" y="2980955"/>
                    <a:pt x="0" y="1986842"/>
                  </a:cubicBezTo>
                  <a:cubicBezTo>
                    <a:pt x="0" y="992729"/>
                    <a:pt x="805887" y="186842"/>
                    <a:pt x="1800000" y="186842"/>
                  </a:cubicBezTo>
                  <a:close/>
                  <a:moveTo>
                    <a:pt x="2653345" y="103936"/>
                  </a:moveTo>
                  <a:cubicBezTo>
                    <a:pt x="2713623" y="122781"/>
                    <a:pt x="2772066" y="146664"/>
                    <a:pt x="2828252" y="175345"/>
                  </a:cubicBezTo>
                  <a:lnTo>
                    <a:pt x="2052009" y="457876"/>
                  </a:lnTo>
                  <a:lnTo>
                    <a:pt x="2052009" y="322805"/>
                  </a:lnTo>
                  <a:close/>
                  <a:moveTo>
                    <a:pt x="2052009" y="0"/>
                  </a:moveTo>
                  <a:cubicBezTo>
                    <a:pt x="2150315" y="0"/>
                    <a:pt x="2247800" y="7911"/>
                    <a:pt x="2343281" y="25238"/>
                  </a:cubicBezTo>
                  <a:lnTo>
                    <a:pt x="2052009" y="1312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52"/>
          <p:cNvGrpSpPr/>
          <p:nvPr/>
        </p:nvGrpSpPr>
        <p:grpSpPr>
          <a:xfrm>
            <a:off x="8385197" y="3002992"/>
            <a:ext cx="548640" cy="731520"/>
            <a:chOff x="8367067" y="4360215"/>
            <a:chExt cx="731520" cy="731520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25F0E356-2045-4098-B151-CCB7415E281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367067" y="4360215"/>
              <a:ext cx="731520" cy="731520"/>
            </a:xfrm>
            <a:prstGeom prst="ellipse">
              <a:avLst/>
            </a:prstGeom>
            <a:solidFill>
              <a:schemeClr val="accent4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cs typeface="Arial" pitchFamily="34" charset="0"/>
              </a:endParaRPr>
            </a:p>
          </p:txBody>
        </p:sp>
        <p:sp>
          <p:nvSpPr>
            <p:cNvPr id="55" name="Isosceles Triangle 41">
              <a:extLst>
                <a:ext uri="{FF2B5EF4-FFF2-40B4-BE49-F238E27FC236}">
                  <a16:creationId xmlns:a16="http://schemas.microsoft.com/office/drawing/2014/main" id="{69D24CEE-413B-414F-BD08-4EA23FCC0E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607516" y="4545975"/>
              <a:ext cx="250621" cy="360000"/>
            </a:xfrm>
            <a:custGeom>
              <a:avLst/>
              <a:gdLst>
                <a:gd name="connsiteX0" fmla="*/ 1367278 w 2736000"/>
                <a:gd name="connsiteY0" fmla="*/ 2273826 h 3930092"/>
                <a:gd name="connsiteX1" fmla="*/ 1535821 w 2736000"/>
                <a:gd name="connsiteY1" fmla="*/ 2564417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67278 w 2736000"/>
                <a:gd name="connsiteY5" fmla="*/ 2273826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67278 w 2736000"/>
                <a:gd name="connsiteY0" fmla="*/ 2273826 h 3930092"/>
                <a:gd name="connsiteX1" fmla="*/ 1535821 w 2736000"/>
                <a:gd name="connsiteY1" fmla="*/ 2564417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67278 w 2736000"/>
                <a:gd name="connsiteY5" fmla="*/ 2273826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35821 w 2736000"/>
                <a:gd name="connsiteY1" fmla="*/ 2564417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35821 w 2736000"/>
                <a:gd name="connsiteY1" fmla="*/ 2564417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35821 w 2736000"/>
                <a:gd name="connsiteY1" fmla="*/ 2564417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35821 w 2736000"/>
                <a:gd name="connsiteY1" fmla="*/ 2564417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35821 w 2736000"/>
                <a:gd name="connsiteY1" fmla="*/ 2564417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35821 w 2736000"/>
                <a:gd name="connsiteY1" fmla="*/ 2564417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35821 w 2736000"/>
                <a:gd name="connsiteY1" fmla="*/ 2564417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54231 w 2736000"/>
                <a:gd name="connsiteY1" fmla="*/ 2567486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98105 w 2736000"/>
                <a:gd name="connsiteY4" fmla="*/ 2565503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54231 w 2736000"/>
                <a:gd name="connsiteY1" fmla="*/ 2567486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54231 w 2736000"/>
                <a:gd name="connsiteY1" fmla="*/ 2567486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45026 w 2736000"/>
                <a:gd name="connsiteY1" fmla="*/ 2558281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45026 w 2736000"/>
                <a:gd name="connsiteY1" fmla="*/ 2558281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66505 w 2736000"/>
                <a:gd name="connsiteY1" fmla="*/ 2573624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66505 w 2736000"/>
                <a:gd name="connsiteY1" fmla="*/ 2573624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78778 w 2736000"/>
                <a:gd name="connsiteY1" fmla="*/ 2576692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78778 w 2736000"/>
                <a:gd name="connsiteY1" fmla="*/ 2576692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97963 w 2736000"/>
                <a:gd name="connsiteY0" fmla="*/ 2421112 h 3930092"/>
                <a:gd name="connsiteX1" fmla="*/ 1578778 w 2736000"/>
                <a:gd name="connsiteY1" fmla="*/ 2576692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97963 w 2736000"/>
                <a:gd name="connsiteY5" fmla="*/ 2421112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79552 w 2736000"/>
                <a:gd name="connsiteY0" fmla="*/ 2418044 h 3930092"/>
                <a:gd name="connsiteX1" fmla="*/ 1578778 w 2736000"/>
                <a:gd name="connsiteY1" fmla="*/ 2576692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79552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79552 w 2736000"/>
                <a:gd name="connsiteY0" fmla="*/ 2418044 h 3930092"/>
                <a:gd name="connsiteX1" fmla="*/ 1578778 w 2736000"/>
                <a:gd name="connsiteY1" fmla="*/ 2576692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79552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79552 w 2736000"/>
                <a:gd name="connsiteY0" fmla="*/ 2418044 h 3930092"/>
                <a:gd name="connsiteX1" fmla="*/ 1578778 w 2736000"/>
                <a:gd name="connsiteY1" fmla="*/ 2576692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79552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79552 w 2736000"/>
                <a:gd name="connsiteY0" fmla="*/ 2418044 h 3930092"/>
                <a:gd name="connsiteX1" fmla="*/ 1578778 w 2736000"/>
                <a:gd name="connsiteY1" fmla="*/ 2576692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79552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79552 w 2736000"/>
                <a:gd name="connsiteY0" fmla="*/ 2418044 h 3930092"/>
                <a:gd name="connsiteX1" fmla="*/ 1578778 w 2736000"/>
                <a:gd name="connsiteY1" fmla="*/ 2576692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79552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79552 w 2736000"/>
                <a:gd name="connsiteY0" fmla="*/ 2418044 h 3930092"/>
                <a:gd name="connsiteX1" fmla="*/ 1563436 w 2736000"/>
                <a:gd name="connsiteY1" fmla="*/ 2564418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79552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79552 w 2736000"/>
                <a:gd name="connsiteY0" fmla="*/ 2418044 h 3930092"/>
                <a:gd name="connsiteX1" fmla="*/ 1554231 w 2736000"/>
                <a:gd name="connsiteY1" fmla="*/ 2552144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79552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79552 w 2736000"/>
                <a:gd name="connsiteY0" fmla="*/ 2418044 h 3930092"/>
                <a:gd name="connsiteX1" fmla="*/ 1554231 w 2736000"/>
                <a:gd name="connsiteY1" fmla="*/ 2552144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79552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67278 w 2736000"/>
                <a:gd name="connsiteY0" fmla="*/ 2418044 h 3930092"/>
                <a:gd name="connsiteX1" fmla="*/ 1554231 w 2736000"/>
                <a:gd name="connsiteY1" fmla="*/ 2552144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67278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67278 w 2736000"/>
                <a:gd name="connsiteY0" fmla="*/ 2418044 h 3930092"/>
                <a:gd name="connsiteX1" fmla="*/ 1554231 w 2736000"/>
                <a:gd name="connsiteY1" fmla="*/ 2552144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67278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67278 w 2736000"/>
                <a:gd name="connsiteY0" fmla="*/ 2418044 h 3930092"/>
                <a:gd name="connsiteX1" fmla="*/ 1532752 w 2736000"/>
                <a:gd name="connsiteY1" fmla="*/ 2552144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67278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67278 w 2736000"/>
                <a:gd name="connsiteY0" fmla="*/ 2418044 h 3930092"/>
                <a:gd name="connsiteX1" fmla="*/ 1526615 w 2736000"/>
                <a:gd name="connsiteY1" fmla="*/ 2567486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67278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67278 w 2736000"/>
                <a:gd name="connsiteY0" fmla="*/ 2418044 h 3930092"/>
                <a:gd name="connsiteX1" fmla="*/ 1526615 w 2736000"/>
                <a:gd name="connsiteY1" fmla="*/ 2567486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67278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67278 w 2736000"/>
                <a:gd name="connsiteY0" fmla="*/ 2418044 h 3930092"/>
                <a:gd name="connsiteX1" fmla="*/ 1526615 w 2736000"/>
                <a:gd name="connsiteY1" fmla="*/ 2567486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67278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67278 w 2736000"/>
                <a:gd name="connsiteY0" fmla="*/ 2418044 h 3930092"/>
                <a:gd name="connsiteX1" fmla="*/ 1552576 w 2736000"/>
                <a:gd name="connsiteY1" fmla="*/ 2576139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67278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  <a:gd name="connsiteX0" fmla="*/ 1367278 w 2736000"/>
                <a:gd name="connsiteY0" fmla="*/ 2418044 h 3930092"/>
                <a:gd name="connsiteX1" fmla="*/ 1552576 w 2736000"/>
                <a:gd name="connsiteY1" fmla="*/ 2576139 h 3930092"/>
                <a:gd name="connsiteX2" fmla="*/ 2088000 w 2736000"/>
                <a:gd name="connsiteY2" fmla="*/ 3520946 h 3930092"/>
                <a:gd name="connsiteX3" fmla="*/ 648080 w 2736000"/>
                <a:gd name="connsiteY3" fmla="*/ 3506285 h 3930092"/>
                <a:gd name="connsiteX4" fmla="*/ 1182763 w 2736000"/>
                <a:gd name="connsiteY4" fmla="*/ 2571640 h 3930092"/>
                <a:gd name="connsiteX5" fmla="*/ 1367278 w 2736000"/>
                <a:gd name="connsiteY5" fmla="*/ 2418044 h 3930092"/>
                <a:gd name="connsiteX6" fmla="*/ 648003 w 2736000"/>
                <a:gd name="connsiteY6" fmla="*/ 793859 h 3930092"/>
                <a:gd name="connsiteX7" fmla="*/ 2087849 w 2736000"/>
                <a:gd name="connsiteY7" fmla="*/ 808518 h 3930092"/>
                <a:gd name="connsiteX8" fmla="*/ 1641214 w 2736000"/>
                <a:gd name="connsiteY8" fmla="*/ 1449982 h 3930092"/>
                <a:gd name="connsiteX9" fmla="*/ 1368003 w 2736000"/>
                <a:gd name="connsiteY9" fmla="*/ 1937706 h 3930092"/>
                <a:gd name="connsiteX10" fmla="*/ 1094068 w 2736000"/>
                <a:gd name="connsiteY10" fmla="*/ 1448735 h 3930092"/>
                <a:gd name="connsiteX11" fmla="*/ 648003 w 2736000"/>
                <a:gd name="connsiteY11" fmla="*/ 793859 h 3930092"/>
                <a:gd name="connsiteX12" fmla="*/ 516625 w 2736000"/>
                <a:gd name="connsiteY12" fmla="*/ 299874 h 3930092"/>
                <a:gd name="connsiteX13" fmla="*/ 516625 w 2736000"/>
                <a:gd name="connsiteY13" fmla="*/ 449580 h 3930092"/>
                <a:gd name="connsiteX14" fmla="*/ 1029987 w 2736000"/>
                <a:gd name="connsiteY14" fmla="*/ 1557992 h 3930092"/>
                <a:gd name="connsiteX15" fmla="*/ 1146996 w 2736000"/>
                <a:gd name="connsiteY15" fmla="*/ 2057479 h 3930092"/>
                <a:gd name="connsiteX16" fmla="*/ 1055065 w 2736000"/>
                <a:gd name="connsiteY16" fmla="*/ 2431585 h 3930092"/>
                <a:gd name="connsiteX17" fmla="*/ 539378 w 2736000"/>
                <a:gd name="connsiteY17" fmla="*/ 3468615 h 3930092"/>
                <a:gd name="connsiteX18" fmla="*/ 539378 w 2736000"/>
                <a:gd name="connsiteY18" fmla="*/ 3604591 h 3930092"/>
                <a:gd name="connsiteX19" fmla="*/ 2196077 w 2736000"/>
                <a:gd name="connsiteY19" fmla="*/ 3604591 h 3930092"/>
                <a:gd name="connsiteX20" fmla="*/ 2196077 w 2736000"/>
                <a:gd name="connsiteY20" fmla="*/ 3468615 h 3930092"/>
                <a:gd name="connsiteX21" fmla="*/ 1695313 w 2736000"/>
                <a:gd name="connsiteY21" fmla="*/ 2440912 h 3930092"/>
                <a:gd name="connsiteX22" fmla="*/ 1617547 w 2736000"/>
                <a:gd name="connsiteY22" fmla="*/ 2049252 h 3930092"/>
                <a:gd name="connsiteX23" fmla="*/ 1719395 w 2736000"/>
                <a:gd name="connsiteY23" fmla="*/ 1540961 h 3930092"/>
                <a:gd name="connsiteX24" fmla="*/ 2207952 w 2736000"/>
                <a:gd name="connsiteY24" fmla="*/ 449580 h 3930092"/>
                <a:gd name="connsiteX25" fmla="*/ 2207952 w 2736000"/>
                <a:gd name="connsiteY25" fmla="*/ 299874 h 3930092"/>
                <a:gd name="connsiteX26" fmla="*/ 516625 w 2736000"/>
                <a:gd name="connsiteY26" fmla="*/ 299874 h 3930092"/>
                <a:gd name="connsiteX27" fmla="*/ 144000 w 2736000"/>
                <a:gd name="connsiteY27" fmla="*/ 0 h 3930092"/>
                <a:gd name="connsiteX28" fmla="*/ 2592000 w 2736000"/>
                <a:gd name="connsiteY28" fmla="*/ 0 h 3930092"/>
                <a:gd name="connsiteX29" fmla="*/ 2736000 w 2736000"/>
                <a:gd name="connsiteY29" fmla="*/ 144000 h 3930092"/>
                <a:gd name="connsiteX30" fmla="*/ 2592000 w 2736000"/>
                <a:gd name="connsiteY30" fmla="*/ 288000 h 3930092"/>
                <a:gd name="connsiteX31" fmla="*/ 2396702 w 2736000"/>
                <a:gd name="connsiteY31" fmla="*/ 288000 h 3930092"/>
                <a:gd name="connsiteX32" fmla="*/ 2396702 w 2736000"/>
                <a:gd name="connsiteY32" fmla="*/ 413234 h 3930092"/>
                <a:gd name="connsiteX33" fmla="*/ 1815389 w 2736000"/>
                <a:gd name="connsiteY33" fmla="*/ 1665324 h 3930092"/>
                <a:gd name="connsiteX34" fmla="*/ 1753098 w 2736000"/>
                <a:gd name="connsiteY34" fmla="*/ 1974987 h 3930092"/>
                <a:gd name="connsiteX35" fmla="*/ 1825752 w 2736000"/>
                <a:gd name="connsiteY35" fmla="*/ 2312143 h 3930092"/>
                <a:gd name="connsiteX36" fmla="*/ 2395980 w 2736000"/>
                <a:gd name="connsiteY36" fmla="*/ 3557007 h 3930092"/>
                <a:gd name="connsiteX37" fmla="*/ 2395980 w 2736000"/>
                <a:gd name="connsiteY37" fmla="*/ 3642092 h 3930092"/>
                <a:gd name="connsiteX38" fmla="*/ 2592000 w 2736000"/>
                <a:gd name="connsiteY38" fmla="*/ 3642092 h 3930092"/>
                <a:gd name="connsiteX39" fmla="*/ 2736000 w 2736000"/>
                <a:gd name="connsiteY39" fmla="*/ 3786092 h 3930092"/>
                <a:gd name="connsiteX40" fmla="*/ 2592000 w 2736000"/>
                <a:gd name="connsiteY40" fmla="*/ 3930092 h 3930092"/>
                <a:gd name="connsiteX41" fmla="*/ 144000 w 2736000"/>
                <a:gd name="connsiteY41" fmla="*/ 3930092 h 3930092"/>
                <a:gd name="connsiteX42" fmla="*/ 0 w 2736000"/>
                <a:gd name="connsiteY42" fmla="*/ 3786092 h 3930092"/>
                <a:gd name="connsiteX43" fmla="*/ 144000 w 2736000"/>
                <a:gd name="connsiteY43" fmla="*/ 3642092 h 3930092"/>
                <a:gd name="connsiteX44" fmla="*/ 338578 w 2736000"/>
                <a:gd name="connsiteY44" fmla="*/ 3642092 h 3930092"/>
                <a:gd name="connsiteX45" fmla="*/ 338578 w 2736000"/>
                <a:gd name="connsiteY45" fmla="*/ 3557007 h 3930092"/>
                <a:gd name="connsiteX46" fmla="*/ 951672 w 2736000"/>
                <a:gd name="connsiteY46" fmla="*/ 2284199 h 3930092"/>
                <a:gd name="connsiteX47" fmla="*/ 1012216 w 2736000"/>
                <a:gd name="connsiteY47" fmla="*/ 1995181 h 3930092"/>
                <a:gd name="connsiteX48" fmla="*/ 943195 w 2736000"/>
                <a:gd name="connsiteY48" fmla="*/ 1693402 h 3930092"/>
                <a:gd name="connsiteX49" fmla="*/ 339300 w 2736000"/>
                <a:gd name="connsiteY49" fmla="*/ 413234 h 3930092"/>
                <a:gd name="connsiteX50" fmla="*/ 339300 w 2736000"/>
                <a:gd name="connsiteY50" fmla="*/ 288000 h 3930092"/>
                <a:gd name="connsiteX51" fmla="*/ 144000 w 2736000"/>
                <a:gd name="connsiteY51" fmla="*/ 288000 h 3930092"/>
                <a:gd name="connsiteX52" fmla="*/ 0 w 2736000"/>
                <a:gd name="connsiteY52" fmla="*/ 144000 h 3930092"/>
                <a:gd name="connsiteX53" fmla="*/ 144000 w 2736000"/>
                <a:gd name="connsiteY53" fmla="*/ 0 h 3930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736000" h="3930092">
                  <a:moveTo>
                    <a:pt x="1367278" y="2418044"/>
                  </a:moveTo>
                  <a:cubicBezTo>
                    <a:pt x="1475622" y="2496498"/>
                    <a:pt x="1442256" y="2523346"/>
                    <a:pt x="1552576" y="2576139"/>
                  </a:cubicBezTo>
                  <a:cubicBezTo>
                    <a:pt x="1866725" y="2636040"/>
                    <a:pt x="2088000" y="3057033"/>
                    <a:pt x="2088000" y="3520946"/>
                  </a:cubicBezTo>
                  <a:lnTo>
                    <a:pt x="648080" y="3506285"/>
                  </a:lnTo>
                  <a:cubicBezTo>
                    <a:pt x="653073" y="3048089"/>
                    <a:pt x="871005" y="2673776"/>
                    <a:pt x="1182763" y="2571640"/>
                  </a:cubicBezTo>
                  <a:cubicBezTo>
                    <a:pt x="1280064" y="2508169"/>
                    <a:pt x="1254632" y="2499927"/>
                    <a:pt x="1367278" y="2418044"/>
                  </a:cubicBezTo>
                  <a:close/>
                  <a:moveTo>
                    <a:pt x="648003" y="793859"/>
                  </a:moveTo>
                  <a:lnTo>
                    <a:pt x="2087849" y="808518"/>
                  </a:lnTo>
                  <a:cubicBezTo>
                    <a:pt x="2081743" y="1099400"/>
                    <a:pt x="1898532" y="1346081"/>
                    <a:pt x="1641214" y="1449982"/>
                  </a:cubicBezTo>
                  <a:cubicBezTo>
                    <a:pt x="1581100" y="1476031"/>
                    <a:pt x="1454311" y="1749732"/>
                    <a:pt x="1368003" y="1937706"/>
                  </a:cubicBezTo>
                  <a:cubicBezTo>
                    <a:pt x="1290978" y="1744554"/>
                    <a:pt x="1168712" y="1479962"/>
                    <a:pt x="1094068" y="1448735"/>
                  </a:cubicBezTo>
                  <a:cubicBezTo>
                    <a:pt x="831917" y="1343398"/>
                    <a:pt x="648003" y="1089607"/>
                    <a:pt x="648003" y="793859"/>
                  </a:cubicBezTo>
                  <a:close/>
                  <a:moveTo>
                    <a:pt x="516625" y="299874"/>
                  </a:moveTo>
                  <a:lnTo>
                    <a:pt x="516625" y="449580"/>
                  </a:lnTo>
                  <a:cubicBezTo>
                    <a:pt x="516625" y="947043"/>
                    <a:pt x="728081" y="1374116"/>
                    <a:pt x="1029987" y="1557992"/>
                  </a:cubicBezTo>
                  <a:cubicBezTo>
                    <a:pt x="1152140" y="1645374"/>
                    <a:pt x="1146996" y="1879118"/>
                    <a:pt x="1146996" y="2057479"/>
                  </a:cubicBezTo>
                  <a:cubicBezTo>
                    <a:pt x="1146996" y="2199170"/>
                    <a:pt x="1165085" y="2330604"/>
                    <a:pt x="1055065" y="2431585"/>
                  </a:cubicBezTo>
                  <a:cubicBezTo>
                    <a:pt x="746548" y="2590263"/>
                    <a:pt x="539378" y="3004916"/>
                    <a:pt x="539378" y="3468615"/>
                  </a:cubicBezTo>
                  <a:lnTo>
                    <a:pt x="539378" y="3604591"/>
                  </a:lnTo>
                  <a:lnTo>
                    <a:pt x="2196077" y="3604591"/>
                  </a:lnTo>
                  <a:lnTo>
                    <a:pt x="2196077" y="3468615"/>
                  </a:lnTo>
                  <a:cubicBezTo>
                    <a:pt x="2196077" y="3023625"/>
                    <a:pt x="1980552" y="2629673"/>
                    <a:pt x="1695313" y="2440912"/>
                  </a:cubicBezTo>
                  <a:cubicBezTo>
                    <a:pt x="1597256" y="2355530"/>
                    <a:pt x="1621109" y="2199255"/>
                    <a:pt x="1617547" y="2049252"/>
                  </a:cubicBezTo>
                  <a:cubicBezTo>
                    <a:pt x="1614246" y="1910233"/>
                    <a:pt x="1594005" y="1638458"/>
                    <a:pt x="1719395" y="1540961"/>
                  </a:cubicBezTo>
                  <a:cubicBezTo>
                    <a:pt x="2008283" y="1349911"/>
                    <a:pt x="2207952" y="932979"/>
                    <a:pt x="2207952" y="449580"/>
                  </a:cubicBezTo>
                  <a:lnTo>
                    <a:pt x="2207952" y="299874"/>
                  </a:lnTo>
                  <a:lnTo>
                    <a:pt x="516625" y="299874"/>
                  </a:lnTo>
                  <a:close/>
                  <a:moveTo>
                    <a:pt x="144000" y="0"/>
                  </a:moveTo>
                  <a:lnTo>
                    <a:pt x="2592000" y="0"/>
                  </a:lnTo>
                  <a:cubicBezTo>
                    <a:pt x="2671529" y="0"/>
                    <a:pt x="2736000" y="64471"/>
                    <a:pt x="2736000" y="144000"/>
                  </a:cubicBezTo>
                  <a:cubicBezTo>
                    <a:pt x="2736000" y="223529"/>
                    <a:pt x="2671529" y="288000"/>
                    <a:pt x="2592000" y="288000"/>
                  </a:cubicBezTo>
                  <a:lnTo>
                    <a:pt x="2396702" y="288000"/>
                  </a:lnTo>
                  <a:lnTo>
                    <a:pt x="2396702" y="413234"/>
                  </a:lnTo>
                  <a:cubicBezTo>
                    <a:pt x="2396702" y="964640"/>
                    <a:pt x="2159804" y="1441170"/>
                    <a:pt x="1815389" y="1665324"/>
                  </a:cubicBezTo>
                  <a:cubicBezTo>
                    <a:pt x="1718143" y="1767020"/>
                    <a:pt x="1749155" y="1822697"/>
                    <a:pt x="1753098" y="1974987"/>
                  </a:cubicBezTo>
                  <a:cubicBezTo>
                    <a:pt x="1757412" y="2141597"/>
                    <a:pt x="1739638" y="2200230"/>
                    <a:pt x="1825752" y="2312143"/>
                  </a:cubicBezTo>
                  <a:cubicBezTo>
                    <a:pt x="2164142" y="2539312"/>
                    <a:pt x="2395980" y="3011520"/>
                    <a:pt x="2395980" y="3557007"/>
                  </a:cubicBezTo>
                  <a:lnTo>
                    <a:pt x="2395980" y="3642092"/>
                  </a:lnTo>
                  <a:lnTo>
                    <a:pt x="2592000" y="3642092"/>
                  </a:lnTo>
                  <a:cubicBezTo>
                    <a:pt x="2671529" y="3642092"/>
                    <a:pt x="2736000" y="3706563"/>
                    <a:pt x="2736000" y="3786092"/>
                  </a:cubicBezTo>
                  <a:cubicBezTo>
                    <a:pt x="2736000" y="3865621"/>
                    <a:pt x="2671529" y="3930092"/>
                    <a:pt x="2592000" y="3930092"/>
                  </a:cubicBezTo>
                  <a:lnTo>
                    <a:pt x="144000" y="3930092"/>
                  </a:lnTo>
                  <a:cubicBezTo>
                    <a:pt x="64471" y="3930092"/>
                    <a:pt x="0" y="3865621"/>
                    <a:pt x="0" y="3786092"/>
                  </a:cubicBezTo>
                  <a:cubicBezTo>
                    <a:pt x="0" y="3706563"/>
                    <a:pt x="64471" y="3642092"/>
                    <a:pt x="144000" y="3642092"/>
                  </a:cubicBezTo>
                  <a:lnTo>
                    <a:pt x="338578" y="3642092"/>
                  </a:lnTo>
                  <a:lnTo>
                    <a:pt x="338578" y="3557007"/>
                  </a:lnTo>
                  <a:cubicBezTo>
                    <a:pt x="338578" y="2988551"/>
                    <a:pt x="590352" y="2499674"/>
                    <a:pt x="951672" y="2284199"/>
                  </a:cubicBezTo>
                  <a:cubicBezTo>
                    <a:pt x="1026597" y="2195332"/>
                    <a:pt x="1008559" y="2142287"/>
                    <a:pt x="1012216" y="1995181"/>
                  </a:cubicBezTo>
                  <a:cubicBezTo>
                    <a:pt x="1001243" y="1843296"/>
                    <a:pt x="1013640" y="1774963"/>
                    <a:pt x="943195" y="1693402"/>
                  </a:cubicBezTo>
                  <a:cubicBezTo>
                    <a:pt x="584785" y="1476413"/>
                    <a:pt x="339300" y="978710"/>
                    <a:pt x="339300" y="413234"/>
                  </a:cubicBezTo>
                  <a:lnTo>
                    <a:pt x="339300" y="288000"/>
                  </a:lnTo>
                  <a:lnTo>
                    <a:pt x="144000" y="288000"/>
                  </a:lnTo>
                  <a:cubicBezTo>
                    <a:pt x="64471" y="288000"/>
                    <a:pt x="0" y="223529"/>
                    <a:pt x="0" y="144000"/>
                  </a:cubicBezTo>
                  <a:cubicBezTo>
                    <a:pt x="0" y="64471"/>
                    <a:pt x="64471" y="0"/>
                    <a:pt x="1440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</p:grpSp>
      <p:grpSp>
        <p:nvGrpSpPr>
          <p:cNvPr id="13" name="Group 55"/>
          <p:cNvGrpSpPr/>
          <p:nvPr/>
        </p:nvGrpSpPr>
        <p:grpSpPr>
          <a:xfrm>
            <a:off x="8375871" y="3885898"/>
            <a:ext cx="548640" cy="731520"/>
            <a:chOff x="7687083" y="5318708"/>
            <a:chExt cx="731520" cy="731520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D346BF5C-8A65-4294-AD9A-F957400EA7A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687083" y="5318708"/>
              <a:ext cx="731520" cy="731520"/>
            </a:xfrm>
            <a:prstGeom prst="ellipse">
              <a:avLst/>
            </a:prstGeom>
            <a:solidFill>
              <a:schemeClr val="accent5"/>
            </a:solidFill>
            <a:ln w="63500">
              <a:noFill/>
            </a:ln>
            <a:effectLst>
              <a:innerShdw blurRad="101600" dist="88900" dir="13500000">
                <a:prstClr val="black">
                  <a:alpha val="56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cs typeface="Arial" pitchFamily="34" charset="0"/>
              </a:endParaRPr>
            </a:p>
          </p:txBody>
        </p:sp>
        <p:sp>
          <p:nvSpPr>
            <p:cNvPr id="58" name="Oval 21">
              <a:extLst>
                <a:ext uri="{FF2B5EF4-FFF2-40B4-BE49-F238E27FC236}">
                  <a16:creationId xmlns:a16="http://schemas.microsoft.com/office/drawing/2014/main" id="{EBBD4971-8D33-46F7-940F-C14AD0F1AD3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875505" y="5505649"/>
              <a:ext cx="354676" cy="357638"/>
            </a:xfrm>
            <a:custGeom>
              <a:avLst/>
              <a:gdLst/>
              <a:ahLst/>
              <a:cxnLst/>
              <a:rect l="l" t="t" r="r" b="b"/>
              <a:pathLst>
                <a:path w="1652142" h="1665940">
                  <a:moveTo>
                    <a:pt x="898689" y="548008"/>
                  </a:moveTo>
                  <a:cubicBezTo>
                    <a:pt x="737950" y="504938"/>
                    <a:pt x="572731" y="600328"/>
                    <a:pt x="529661" y="761066"/>
                  </a:cubicBezTo>
                  <a:cubicBezTo>
                    <a:pt x="486591" y="921805"/>
                    <a:pt x="581980" y="1087025"/>
                    <a:pt x="742719" y="1130094"/>
                  </a:cubicBezTo>
                  <a:cubicBezTo>
                    <a:pt x="903458" y="1173164"/>
                    <a:pt x="1068677" y="1077775"/>
                    <a:pt x="1111747" y="917036"/>
                  </a:cubicBezTo>
                  <a:cubicBezTo>
                    <a:pt x="1154817" y="756297"/>
                    <a:pt x="1059428" y="591077"/>
                    <a:pt x="898689" y="548008"/>
                  </a:cubicBezTo>
                  <a:close/>
                  <a:moveTo>
                    <a:pt x="952303" y="347916"/>
                  </a:moveTo>
                  <a:cubicBezTo>
                    <a:pt x="1223549" y="420596"/>
                    <a:pt x="1384519" y="699404"/>
                    <a:pt x="1311839" y="970650"/>
                  </a:cubicBezTo>
                  <a:cubicBezTo>
                    <a:pt x="1239159" y="1241896"/>
                    <a:pt x="960351" y="1402866"/>
                    <a:pt x="689105" y="1330186"/>
                  </a:cubicBezTo>
                  <a:cubicBezTo>
                    <a:pt x="417859" y="1257506"/>
                    <a:pt x="256889" y="978698"/>
                    <a:pt x="329569" y="707451"/>
                  </a:cubicBezTo>
                  <a:cubicBezTo>
                    <a:pt x="402249" y="436205"/>
                    <a:pt x="681057" y="275235"/>
                    <a:pt x="952303" y="347916"/>
                  </a:cubicBezTo>
                  <a:close/>
                  <a:moveTo>
                    <a:pt x="971799" y="275155"/>
                  </a:moveTo>
                  <a:cubicBezTo>
                    <a:pt x="660368" y="191707"/>
                    <a:pt x="340256" y="376524"/>
                    <a:pt x="256808" y="687955"/>
                  </a:cubicBezTo>
                  <a:cubicBezTo>
                    <a:pt x="173361" y="999387"/>
                    <a:pt x="358178" y="1319499"/>
                    <a:pt x="669609" y="1402947"/>
                  </a:cubicBezTo>
                  <a:cubicBezTo>
                    <a:pt x="981040" y="1486395"/>
                    <a:pt x="1301152" y="1301577"/>
                    <a:pt x="1384600" y="990146"/>
                  </a:cubicBezTo>
                  <a:cubicBezTo>
                    <a:pt x="1468047" y="678715"/>
                    <a:pt x="1283230" y="358603"/>
                    <a:pt x="971799" y="275155"/>
                  </a:cubicBezTo>
                  <a:close/>
                  <a:moveTo>
                    <a:pt x="1652142" y="394531"/>
                  </a:moveTo>
                  <a:lnTo>
                    <a:pt x="1649662" y="403784"/>
                  </a:lnTo>
                  <a:lnTo>
                    <a:pt x="1647140" y="399895"/>
                  </a:lnTo>
                  <a:close/>
                  <a:moveTo>
                    <a:pt x="1158157" y="65026"/>
                  </a:moveTo>
                  <a:lnTo>
                    <a:pt x="1154679" y="271718"/>
                  </a:lnTo>
                  <a:lnTo>
                    <a:pt x="1148331" y="270017"/>
                  </a:lnTo>
                  <a:cubicBezTo>
                    <a:pt x="1200055" y="299127"/>
                    <a:pt x="1246804" y="334821"/>
                    <a:pt x="1286346" y="377149"/>
                  </a:cubicBezTo>
                  <a:lnTo>
                    <a:pt x="1470353" y="331395"/>
                  </a:lnTo>
                  <a:lnTo>
                    <a:pt x="1588305" y="553229"/>
                  </a:lnTo>
                  <a:lnTo>
                    <a:pt x="1457194" y="671432"/>
                  </a:lnTo>
                  <a:cubicBezTo>
                    <a:pt x="1473630" y="731297"/>
                    <a:pt x="1481376" y="793983"/>
                    <a:pt x="1478595" y="857704"/>
                  </a:cubicBezTo>
                  <a:lnTo>
                    <a:pt x="1642362" y="948616"/>
                  </a:lnTo>
                  <a:lnTo>
                    <a:pt x="1577335" y="1191298"/>
                  </a:lnTo>
                  <a:lnTo>
                    <a:pt x="1378614" y="1187955"/>
                  </a:lnTo>
                  <a:cubicBezTo>
                    <a:pt x="1353489" y="1229936"/>
                    <a:pt x="1323048" y="1267799"/>
                    <a:pt x="1288939" y="1301599"/>
                  </a:cubicBezTo>
                  <a:lnTo>
                    <a:pt x="1354201" y="1471932"/>
                  </a:lnTo>
                  <a:lnTo>
                    <a:pt x="1148396" y="1616039"/>
                  </a:lnTo>
                  <a:lnTo>
                    <a:pt x="992294" y="1480516"/>
                  </a:lnTo>
                  <a:lnTo>
                    <a:pt x="1011291" y="1467215"/>
                  </a:lnTo>
                  <a:cubicBezTo>
                    <a:pt x="951500" y="1486565"/>
                    <a:pt x="888271" y="1495869"/>
                    <a:pt x="823805" y="1495510"/>
                  </a:cubicBezTo>
                  <a:lnTo>
                    <a:pt x="729193" y="1665940"/>
                  </a:lnTo>
                  <a:lnTo>
                    <a:pt x="486511" y="1600914"/>
                  </a:lnTo>
                  <a:lnTo>
                    <a:pt x="489790" y="1406012"/>
                  </a:lnTo>
                  <a:cubicBezTo>
                    <a:pt x="438364" y="1376702"/>
                    <a:pt x="391917" y="1340859"/>
                    <a:pt x="352658" y="1298452"/>
                  </a:cubicBezTo>
                  <a:lnTo>
                    <a:pt x="355803" y="1305197"/>
                  </a:lnTo>
                  <a:lnTo>
                    <a:pt x="152856" y="1344512"/>
                  </a:lnTo>
                  <a:lnTo>
                    <a:pt x="46675" y="1116809"/>
                  </a:lnTo>
                  <a:lnTo>
                    <a:pt x="183929" y="1005520"/>
                  </a:lnTo>
                  <a:cubicBezTo>
                    <a:pt x="169279" y="951824"/>
                    <a:pt x="161626" y="895865"/>
                    <a:pt x="161615" y="838915"/>
                  </a:cubicBezTo>
                  <a:lnTo>
                    <a:pt x="0" y="749197"/>
                  </a:lnTo>
                  <a:lnTo>
                    <a:pt x="65026" y="506515"/>
                  </a:lnTo>
                  <a:lnTo>
                    <a:pt x="250227" y="509630"/>
                  </a:lnTo>
                  <a:cubicBezTo>
                    <a:pt x="275353" y="465291"/>
                    <a:pt x="305693" y="424864"/>
                    <a:pt x="340015" y="388679"/>
                  </a:cubicBezTo>
                  <a:lnTo>
                    <a:pt x="277984" y="197357"/>
                  </a:lnTo>
                  <a:lnTo>
                    <a:pt x="491050" y="64219"/>
                  </a:lnTo>
                  <a:lnTo>
                    <a:pt x="639843" y="207726"/>
                  </a:lnTo>
                  <a:lnTo>
                    <a:pt x="638348" y="208660"/>
                  </a:lnTo>
                  <a:cubicBezTo>
                    <a:pt x="696840" y="190256"/>
                    <a:pt x="758594" y="181748"/>
                    <a:pt x="821488" y="182440"/>
                  </a:cubicBezTo>
                  <a:lnTo>
                    <a:pt x="815140" y="180739"/>
                  </a:lnTo>
                  <a:lnTo>
                    <a:pt x="91547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/>
            </a:p>
          </p:txBody>
        </p:sp>
      </p:grpSp>
      <p:sp>
        <p:nvSpPr>
          <p:cNvPr id="59" name="TextBox 58">
            <a:extLst>
              <a:ext uri="{FF2B5EF4-FFF2-40B4-BE49-F238E27FC236}">
                <a16:creationId xmlns:a16="http://schemas.microsoft.com/office/drawing/2014/main" id="{9FD02468-AC77-4321-AACB-41D144652E76}"/>
              </a:ext>
            </a:extLst>
          </p:cNvPr>
          <p:cNvSpPr txBox="1"/>
          <p:nvPr/>
        </p:nvSpPr>
        <p:spPr>
          <a:xfrm>
            <a:off x="9111322" y="1477055"/>
            <a:ext cx="1556678" cy="584775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id-ID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erlin Sans FB" panose="020E0602020502020306" pitchFamily="34" charset="0"/>
                <a:cs typeface="Arial" pitchFamily="34" charset="0"/>
              </a:rPr>
              <a:t>PAJAK REKLAME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erlin Sans FB" panose="020E0602020502020306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FD02468-AC77-4321-AACB-41D144652E76}"/>
              </a:ext>
            </a:extLst>
          </p:cNvPr>
          <p:cNvSpPr txBox="1"/>
          <p:nvPr/>
        </p:nvSpPr>
        <p:spPr>
          <a:xfrm>
            <a:off x="9111322" y="2296568"/>
            <a:ext cx="1556678" cy="584775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id-ID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erlin Sans FB" panose="020E0602020502020306" pitchFamily="34" charset="0"/>
                <a:cs typeface="Arial" pitchFamily="34" charset="0"/>
              </a:rPr>
              <a:t>PAJAK AIR TANAH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erlin Sans FB" panose="020E0602020502020306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9FD02468-AC77-4321-AACB-41D144652E76}"/>
              </a:ext>
            </a:extLst>
          </p:cNvPr>
          <p:cNvSpPr txBox="1"/>
          <p:nvPr/>
        </p:nvSpPr>
        <p:spPr>
          <a:xfrm>
            <a:off x="9111322" y="3138774"/>
            <a:ext cx="1556678" cy="830997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id-ID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erlin Sans FB" panose="020E0602020502020306" pitchFamily="34" charset="0"/>
                <a:cs typeface="Arial" pitchFamily="34" charset="0"/>
              </a:rPr>
              <a:t>PAJAK PENERANGAN JALAN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erlin Sans FB" panose="020E0602020502020306" pitchFamily="34" charset="0"/>
              <a:cs typeface="Arial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9FD02468-AC77-4321-AACB-41D144652E76}"/>
              </a:ext>
            </a:extLst>
          </p:cNvPr>
          <p:cNvSpPr txBox="1"/>
          <p:nvPr/>
        </p:nvSpPr>
        <p:spPr>
          <a:xfrm>
            <a:off x="9111322" y="4091150"/>
            <a:ext cx="1556678" cy="338554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id-ID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Berlin Sans FB" panose="020E0602020502020306" pitchFamily="34" charset="0"/>
                <a:cs typeface="Arial" pitchFamily="34" charset="0"/>
              </a:rPr>
              <a:t>PBB – P2</a:t>
            </a:r>
            <a:endParaRPr lang="ko-KR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Berlin Sans FB" panose="020E0602020502020306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91595" y="1986335"/>
            <a:ext cx="3700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Pajak</a:t>
            </a:r>
            <a:r>
              <a:rPr lang="en-US" b="1" dirty="0"/>
              <a:t> Daerah yang </a:t>
            </a:r>
            <a:r>
              <a:rPr lang="en-US" b="1" dirty="0" err="1"/>
              <a:t>dikelola</a:t>
            </a:r>
            <a:r>
              <a:rPr lang="en-US" b="1" dirty="0"/>
              <a:t> oleh </a:t>
            </a:r>
            <a:r>
              <a:rPr lang="en-US" b="1" dirty="0" err="1"/>
              <a:t>Pemerintah</a:t>
            </a:r>
            <a:r>
              <a:rPr lang="en-US" b="1" dirty="0"/>
              <a:t> Kota Batu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16B99DCF-D9ED-455A-8939-B8D22E2450E6}"/>
              </a:ext>
            </a:extLst>
          </p:cNvPr>
          <p:cNvSpPr/>
          <p:nvPr/>
        </p:nvSpPr>
        <p:spPr>
          <a:xfrm>
            <a:off x="4249409" y="2003724"/>
            <a:ext cx="885541" cy="5200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46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C6BE5983-2C7E-42BD-A05C-679D525A4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4" y="163988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EA7F1A0-5F34-456F-A32E-0321DF0634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61" y="18934"/>
            <a:ext cx="1526649" cy="58485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CD8055F-E15B-43FB-B7CC-6BC5C9F3F23C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37942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A8459B04-0BE2-45FD-98D7-D58C43215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4" y="163988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: Top Corners One Rounded and One Snipped 5">
            <a:extLst>
              <a:ext uri="{FF2B5EF4-FFF2-40B4-BE49-F238E27FC236}">
                <a16:creationId xmlns:a16="http://schemas.microsoft.com/office/drawing/2014/main" id="{9D715FE1-C29A-4B58-9E16-5731709A1EFF}"/>
              </a:ext>
            </a:extLst>
          </p:cNvPr>
          <p:cNvSpPr/>
          <p:nvPr/>
        </p:nvSpPr>
        <p:spPr>
          <a:xfrm>
            <a:off x="3305175" y="712423"/>
            <a:ext cx="8201025" cy="1173527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/>
              <a:t>Pajak</a:t>
            </a:r>
            <a:r>
              <a:rPr lang="en-US" sz="2000" b="1" dirty="0"/>
              <a:t> </a:t>
            </a:r>
            <a:r>
              <a:rPr lang="en-US" sz="2000" b="1" dirty="0" err="1"/>
              <a:t>Bumi</a:t>
            </a:r>
            <a:r>
              <a:rPr lang="en-US" sz="2000" b="1" dirty="0"/>
              <a:t> dan </a:t>
            </a:r>
            <a:r>
              <a:rPr lang="en-US" sz="2000" b="1" dirty="0" err="1"/>
              <a:t>Bangunan</a:t>
            </a:r>
            <a:r>
              <a:rPr lang="en-US" sz="2000" b="1" dirty="0"/>
              <a:t> </a:t>
            </a:r>
            <a:r>
              <a:rPr lang="en-US" sz="2000" b="1" dirty="0" err="1"/>
              <a:t>Perdesaan</a:t>
            </a:r>
            <a:r>
              <a:rPr lang="en-US" sz="2000" b="1" dirty="0"/>
              <a:t> dan </a:t>
            </a:r>
            <a:r>
              <a:rPr lang="en-US" sz="2000" b="1" dirty="0" err="1"/>
              <a:t>Perkotaan</a:t>
            </a:r>
            <a:r>
              <a:rPr lang="en-US" sz="2000" b="1" dirty="0"/>
              <a:t> (PBB P-2)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Pajak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bumi</a:t>
            </a:r>
            <a:r>
              <a:rPr lang="en-US" dirty="0"/>
              <a:t> dan/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bangunan</a:t>
            </a:r>
            <a:r>
              <a:rPr lang="en-US" dirty="0"/>
              <a:t> yang </a:t>
            </a:r>
            <a:r>
              <a:rPr lang="en-US" dirty="0" err="1"/>
              <a:t>dimiliki</a:t>
            </a:r>
            <a:r>
              <a:rPr lang="en-US" dirty="0"/>
              <a:t>, </a:t>
            </a:r>
            <a:r>
              <a:rPr lang="en-US" dirty="0" err="1"/>
              <a:t>dikuasai</a:t>
            </a:r>
            <a:r>
              <a:rPr lang="en-US" dirty="0"/>
              <a:t>, dan/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dimanfaatkan</a:t>
            </a:r>
            <a:r>
              <a:rPr lang="en-US" dirty="0"/>
              <a:t> oleh orang </a:t>
            </a:r>
            <a:r>
              <a:rPr lang="en-US" dirty="0" err="1"/>
              <a:t>pribadi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badan</a:t>
            </a:r>
            <a:endParaRPr lang="en-ID" dirty="0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717A473B-F286-4A6F-8D8E-86FDA97C04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324754"/>
              </p:ext>
            </p:extLst>
          </p:nvPr>
        </p:nvGraphicFramePr>
        <p:xfrm>
          <a:off x="2278062" y="4042411"/>
          <a:ext cx="7635876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0019">
                  <a:extLst>
                    <a:ext uri="{9D8B030D-6E8A-4147-A177-3AD203B41FA5}">
                      <a16:colId xmlns:a16="http://schemas.microsoft.com/office/drawing/2014/main" val="4051228063"/>
                    </a:ext>
                  </a:extLst>
                </a:gridCol>
                <a:gridCol w="4075857">
                  <a:extLst>
                    <a:ext uri="{9D8B030D-6E8A-4147-A177-3AD203B41FA5}">
                      <a16:colId xmlns:a16="http://schemas.microsoft.com/office/drawing/2014/main" val="39230195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UU No.1 </a:t>
                      </a:r>
                      <a:r>
                        <a:rPr lang="en-US" dirty="0" err="1"/>
                        <a:t>Tahun</a:t>
                      </a:r>
                      <a:r>
                        <a:rPr lang="en-US" dirty="0"/>
                        <a:t> 2022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Perda</a:t>
                      </a:r>
                      <a:r>
                        <a:rPr lang="en-US" dirty="0"/>
                        <a:t> Kota Batu No.7 </a:t>
                      </a:r>
                      <a:r>
                        <a:rPr lang="en-US" dirty="0" err="1"/>
                        <a:t>Tahun</a:t>
                      </a:r>
                      <a:r>
                        <a:rPr lang="en-US" dirty="0"/>
                        <a:t> 2019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6097083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TARIF</a:t>
                      </a:r>
                      <a:endParaRPr lang="en-ID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ID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5618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Paling </a:t>
                      </a:r>
                      <a:r>
                        <a:rPr lang="en-US" dirty="0" err="1"/>
                        <a:t>tinggi</a:t>
                      </a:r>
                      <a:r>
                        <a:rPr lang="en-US" dirty="0"/>
                        <a:t> 0,5 %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NJOP </a:t>
                      </a:r>
                      <a:r>
                        <a:rPr lang="en-US" dirty="0" err="1"/>
                        <a:t>sampai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dengan</a:t>
                      </a:r>
                      <a:r>
                        <a:rPr lang="en-US" dirty="0"/>
                        <a:t> 4 M : 0,02%</a:t>
                      </a:r>
                    </a:p>
                    <a:p>
                      <a:r>
                        <a:rPr lang="en-US" dirty="0"/>
                        <a:t>NJOP </a:t>
                      </a:r>
                      <a:r>
                        <a:rPr lang="en-US" dirty="0" err="1"/>
                        <a:t>lebih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dari</a:t>
                      </a:r>
                      <a:r>
                        <a:rPr lang="en-US" dirty="0"/>
                        <a:t> 4 M             : 0,04%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675760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NJOPTKP</a:t>
                      </a:r>
                      <a:endParaRPr lang="en-ID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ID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46853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Minimal 10.000.000.000 </a:t>
                      </a:r>
                    </a:p>
                    <a:p>
                      <a:r>
                        <a:rPr lang="en-US" dirty="0"/>
                        <a:t>(</a:t>
                      </a:r>
                      <a:r>
                        <a:rPr lang="en-US" dirty="0" err="1"/>
                        <a:t>sepuluh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juta</a:t>
                      </a:r>
                      <a:r>
                        <a:rPr lang="en-US" dirty="0"/>
                        <a:t> rupiah)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100.000.000.000</a:t>
                      </a:r>
                    </a:p>
                    <a:p>
                      <a:r>
                        <a:rPr lang="en-US" dirty="0"/>
                        <a:t>(</a:t>
                      </a:r>
                      <a:r>
                        <a:rPr lang="en-US" dirty="0" err="1"/>
                        <a:t>seratus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juta</a:t>
                      </a:r>
                      <a:r>
                        <a:rPr lang="en-US" dirty="0"/>
                        <a:t> rupiah)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4504821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179D330-E1F7-443B-986C-D573FFC671F8}"/>
              </a:ext>
            </a:extLst>
          </p:cNvPr>
          <p:cNvSpPr txBox="1"/>
          <p:nvPr/>
        </p:nvSpPr>
        <p:spPr>
          <a:xfrm>
            <a:off x="688974" y="1984282"/>
            <a:ext cx="84010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/>
              <a:t>Dasar </a:t>
            </a:r>
            <a:r>
              <a:rPr lang="en-US" dirty="0" err="1"/>
              <a:t>pengenaan</a:t>
            </a:r>
            <a:r>
              <a:rPr lang="en-US" dirty="0"/>
              <a:t> PBB </a:t>
            </a:r>
            <a:r>
              <a:rPr lang="en-US" dirty="0" err="1"/>
              <a:t>adalah</a:t>
            </a:r>
            <a:r>
              <a:rPr lang="en-US" dirty="0"/>
              <a:t> Nilai </a:t>
            </a:r>
            <a:r>
              <a:rPr lang="en-US" dirty="0" err="1"/>
              <a:t>Jual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</a:t>
            </a:r>
            <a:r>
              <a:rPr lang="en-US" dirty="0" err="1"/>
              <a:t>Pajak</a:t>
            </a:r>
            <a:r>
              <a:rPr lang="en-US" dirty="0"/>
              <a:t> (NJOP)</a:t>
            </a:r>
          </a:p>
          <a:p>
            <a:endParaRPr lang="en-US" dirty="0"/>
          </a:p>
          <a:p>
            <a:pPr marL="285750" indent="-285750">
              <a:buFontTx/>
              <a:buChar char="-"/>
            </a:pPr>
            <a:r>
              <a:rPr lang="en-ID" dirty="0" err="1"/>
              <a:t>Dalam</a:t>
            </a:r>
            <a:r>
              <a:rPr lang="en-ID" dirty="0"/>
              <a:t> </a:t>
            </a:r>
            <a:r>
              <a:rPr lang="en-ID" dirty="0" err="1"/>
              <a:t>hal</a:t>
            </a:r>
            <a:r>
              <a:rPr lang="en-ID" dirty="0"/>
              <a:t> </a:t>
            </a:r>
            <a:r>
              <a:rPr lang="en-ID" dirty="0" err="1"/>
              <a:t>Wajib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</a:t>
            </a:r>
            <a:r>
              <a:rPr lang="en-ID" dirty="0" err="1"/>
              <a:t>memiliki</a:t>
            </a:r>
            <a:r>
              <a:rPr lang="en-ID" dirty="0"/>
              <a:t>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menguasai</a:t>
            </a:r>
            <a:r>
              <a:rPr lang="en-ID" dirty="0"/>
              <a:t> </a:t>
            </a:r>
            <a:r>
              <a:rPr lang="en-ID" dirty="0" err="1"/>
              <a:t>lebih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objek</a:t>
            </a:r>
            <a:r>
              <a:rPr lang="en-ID" dirty="0"/>
              <a:t> PBB-P2 di </a:t>
            </a:r>
            <a:r>
              <a:rPr lang="en-ID" dirty="0" err="1"/>
              <a:t>satu</a:t>
            </a:r>
            <a:r>
              <a:rPr lang="en-ID" dirty="0"/>
              <a:t> wilayah </a:t>
            </a:r>
            <a:r>
              <a:rPr lang="en-ID" dirty="0" err="1"/>
              <a:t>kabupaten</a:t>
            </a:r>
            <a:r>
              <a:rPr lang="en-ID" dirty="0"/>
              <a:t>/</a:t>
            </a:r>
            <a:r>
              <a:rPr lang="en-ID" dirty="0" err="1"/>
              <a:t>kota</a:t>
            </a:r>
            <a:r>
              <a:rPr lang="en-ID" dirty="0"/>
              <a:t>, NJOP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kena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</a:t>
            </a:r>
            <a:r>
              <a:rPr lang="en-ID" dirty="0" err="1"/>
              <a:t>sebagaimana</a:t>
            </a:r>
            <a:r>
              <a:rPr lang="en-ID" dirty="0"/>
              <a:t> </a:t>
            </a:r>
            <a:r>
              <a:rPr lang="en-ID" dirty="0" err="1"/>
              <a:t>dimaksud</a:t>
            </a:r>
            <a:r>
              <a:rPr lang="en-ID" dirty="0"/>
              <a:t> pada </a:t>
            </a:r>
            <a:r>
              <a:rPr lang="en-ID" dirty="0" err="1"/>
              <a:t>ayat</a:t>
            </a:r>
            <a:r>
              <a:rPr lang="en-ID" dirty="0"/>
              <a:t> (3) </a:t>
            </a:r>
            <a:r>
              <a:rPr lang="en-ID" dirty="0" err="1"/>
              <a:t>hanya</a:t>
            </a:r>
            <a:r>
              <a:rPr lang="en-ID" dirty="0"/>
              <a:t> </a:t>
            </a:r>
            <a:r>
              <a:rPr lang="en-ID" dirty="0" err="1"/>
              <a:t>diberikan</a:t>
            </a:r>
            <a:r>
              <a:rPr lang="en-ID" dirty="0"/>
              <a:t> </a:t>
            </a:r>
            <a:r>
              <a:rPr lang="en-ID" dirty="0" err="1"/>
              <a:t>atas</a:t>
            </a:r>
            <a:r>
              <a:rPr lang="en-ID" dirty="0"/>
              <a:t> salah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objek</a:t>
            </a:r>
            <a:r>
              <a:rPr lang="en-ID" dirty="0"/>
              <a:t> PBB-P2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setiap</a:t>
            </a:r>
            <a:r>
              <a:rPr lang="en-ID" dirty="0"/>
              <a:t> </a:t>
            </a:r>
            <a:r>
              <a:rPr lang="en-ID" dirty="0" err="1"/>
              <a:t>Tahun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0B0866-37FF-40FD-ADBA-2348AF5F7C29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1905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4D9D36C-B6CB-460B-8F0E-DAF9C2F4C0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61" y="-1944"/>
            <a:ext cx="1526649" cy="58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997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8EF8B-EF07-4A2B-B214-008E19D44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788202"/>
          </a:xfrm>
        </p:spPr>
        <p:txBody>
          <a:bodyPr/>
          <a:lstStyle/>
          <a:p>
            <a:r>
              <a:rPr lang="en-US" b="1" dirty="0" err="1"/>
              <a:t>Menghitung</a:t>
            </a:r>
            <a:r>
              <a:rPr lang="en-US" b="1" dirty="0"/>
              <a:t> PBB P-2 </a:t>
            </a:r>
            <a:r>
              <a:rPr lang="en-US" b="1" dirty="0" err="1"/>
              <a:t>tERHUTANG</a:t>
            </a:r>
            <a:endParaRPr lang="en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DD34F-A15C-462E-AF21-449D1D714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494" y="1552575"/>
            <a:ext cx="10820400" cy="48958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1600" b="1" dirty="0" err="1"/>
              <a:t>Contoh</a:t>
            </a:r>
            <a:r>
              <a:rPr lang="en-US" sz="1600" b="1" dirty="0"/>
              <a:t>:</a:t>
            </a:r>
          </a:p>
          <a:p>
            <a:pPr marL="0" indent="0">
              <a:buNone/>
            </a:pPr>
            <a:r>
              <a:rPr lang="en-US" sz="1600" dirty="0"/>
              <a:t>Pak </a:t>
            </a:r>
            <a:r>
              <a:rPr lang="en-US" sz="1600" dirty="0" err="1"/>
              <a:t>Agus</a:t>
            </a:r>
            <a:r>
              <a:rPr lang="en-US" sz="1600" dirty="0"/>
              <a:t> </a:t>
            </a:r>
            <a:r>
              <a:rPr lang="en-US" sz="1600" dirty="0" err="1"/>
              <a:t>mempunyai</a:t>
            </a:r>
            <a:r>
              <a:rPr lang="en-US" sz="1600" dirty="0"/>
              <a:t> </a:t>
            </a:r>
            <a:r>
              <a:rPr lang="en-US" sz="1600" dirty="0" err="1"/>
              <a:t>sebidang</a:t>
            </a:r>
            <a:r>
              <a:rPr lang="en-US" sz="1600" dirty="0"/>
              <a:t> </a:t>
            </a:r>
            <a:r>
              <a:rPr lang="en-US" sz="1600" dirty="0" err="1"/>
              <a:t>tanah</a:t>
            </a:r>
            <a:r>
              <a:rPr lang="en-US" sz="1600" dirty="0"/>
              <a:t> </a:t>
            </a:r>
            <a:r>
              <a:rPr lang="en-US" sz="1600" dirty="0" err="1"/>
              <a:t>dengan</a:t>
            </a:r>
            <a:r>
              <a:rPr lang="en-US" sz="1600" dirty="0"/>
              <a:t> </a:t>
            </a:r>
            <a:r>
              <a:rPr lang="en-US" sz="1600" dirty="0" err="1"/>
              <a:t>luas</a:t>
            </a:r>
            <a:r>
              <a:rPr lang="en-US" sz="1600" dirty="0"/>
              <a:t> </a:t>
            </a:r>
            <a:r>
              <a:rPr lang="en-US" sz="1600" dirty="0" err="1"/>
              <a:t>tanah</a:t>
            </a:r>
            <a:r>
              <a:rPr lang="en-US" sz="1600" dirty="0"/>
              <a:t> 1000 m2 dan </a:t>
            </a:r>
            <a:r>
              <a:rPr lang="en-US" sz="1600" dirty="0" err="1"/>
              <a:t>luas</a:t>
            </a:r>
            <a:r>
              <a:rPr lang="en-US" sz="1600" dirty="0"/>
              <a:t> </a:t>
            </a:r>
            <a:r>
              <a:rPr lang="en-US" sz="1600" dirty="0" err="1"/>
              <a:t>bangunan</a:t>
            </a:r>
            <a:r>
              <a:rPr lang="en-US" sz="1600" dirty="0"/>
              <a:t> 200 m2. </a:t>
            </a:r>
          </a:p>
          <a:p>
            <a:pPr marL="0" indent="0">
              <a:buNone/>
            </a:pPr>
            <a:r>
              <a:rPr lang="en-US" sz="1600" dirty="0"/>
              <a:t>NJOP </a:t>
            </a:r>
            <a:r>
              <a:rPr lang="en-US" sz="1600" dirty="0" err="1"/>
              <a:t>tanah</a:t>
            </a:r>
            <a:r>
              <a:rPr lang="en-US" sz="1600" dirty="0"/>
              <a:t> di </a:t>
            </a:r>
            <a:r>
              <a:rPr lang="en-US" sz="1600" dirty="0" err="1"/>
              <a:t>sekitar</a:t>
            </a:r>
            <a:r>
              <a:rPr lang="en-US" sz="1600" dirty="0"/>
              <a:t> wilayah Pak </a:t>
            </a:r>
            <a:r>
              <a:rPr lang="en-US" sz="1600" dirty="0" err="1"/>
              <a:t>Agus</a:t>
            </a:r>
            <a:r>
              <a:rPr lang="en-US" sz="1600" dirty="0"/>
              <a:t> Rp. 1.000.000 / m2</a:t>
            </a:r>
          </a:p>
          <a:p>
            <a:pPr marL="0" indent="0">
              <a:buNone/>
            </a:pPr>
            <a:r>
              <a:rPr lang="en-US" sz="1600" dirty="0"/>
              <a:t>NJOP </a:t>
            </a:r>
            <a:r>
              <a:rPr lang="en-US" sz="1600" dirty="0" err="1"/>
              <a:t>bangunan</a:t>
            </a:r>
            <a:r>
              <a:rPr lang="en-US" sz="1600" dirty="0"/>
              <a:t> Rp. 600.000 / m2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PBB yang </a:t>
            </a:r>
            <a:r>
              <a:rPr lang="en-US" sz="1600" dirty="0" err="1"/>
              <a:t>harus</a:t>
            </a:r>
            <a:r>
              <a:rPr lang="en-US" sz="1600" dirty="0"/>
              <a:t> </a:t>
            </a:r>
            <a:r>
              <a:rPr lang="en-US" sz="1600" dirty="0" err="1"/>
              <a:t>dibayar</a:t>
            </a:r>
            <a:r>
              <a:rPr lang="en-US" sz="1600" dirty="0"/>
              <a:t> Pak </a:t>
            </a:r>
            <a:r>
              <a:rPr lang="en-US" sz="1600" dirty="0" err="1"/>
              <a:t>Agus</a:t>
            </a:r>
            <a:r>
              <a:rPr lang="en-US" sz="1600" dirty="0"/>
              <a:t>:</a:t>
            </a:r>
          </a:p>
          <a:p>
            <a:pPr marL="0" indent="0">
              <a:buNone/>
            </a:pPr>
            <a:r>
              <a:rPr lang="en-US" sz="1600" dirty="0"/>
              <a:t>Total NJOP </a:t>
            </a:r>
            <a:r>
              <a:rPr lang="en-US" sz="1600" dirty="0" err="1"/>
              <a:t>tanah</a:t>
            </a:r>
            <a:r>
              <a:rPr lang="en-US" sz="1600" dirty="0"/>
              <a:t> 		= 1000 m2 x 1.000.000/m2 = 1.000.000.000</a:t>
            </a:r>
          </a:p>
          <a:p>
            <a:pPr marL="0" indent="0">
              <a:buNone/>
            </a:pPr>
            <a:r>
              <a:rPr lang="en-US" sz="1600" dirty="0"/>
              <a:t>Total NJOP </a:t>
            </a:r>
            <a:r>
              <a:rPr lang="en-US" sz="1600" dirty="0" err="1"/>
              <a:t>bangunan</a:t>
            </a:r>
            <a:r>
              <a:rPr lang="en-US" sz="1600" dirty="0"/>
              <a:t>	 =  200 m2 x    600.000/m2 =    120.000.000</a:t>
            </a:r>
          </a:p>
          <a:p>
            <a:pPr marL="0" indent="0">
              <a:buNone/>
            </a:pPr>
            <a:r>
              <a:rPr lang="en-US" sz="1600" dirty="0"/>
              <a:t>				Total NJOP         = 1.120.000.000</a:t>
            </a:r>
          </a:p>
          <a:p>
            <a:pPr marL="0" indent="0">
              <a:buNone/>
            </a:pPr>
            <a:r>
              <a:rPr lang="en-US" sz="1600" dirty="0"/>
              <a:t>				NJOPTKP            =     100.000.000</a:t>
            </a:r>
          </a:p>
          <a:p>
            <a:pPr marL="0" indent="0">
              <a:buNone/>
            </a:pPr>
            <a:r>
              <a:rPr lang="en-US" sz="1600" dirty="0"/>
              <a:t>				NJOPKP              = 1.020.000.000</a:t>
            </a:r>
          </a:p>
          <a:p>
            <a:pPr marL="0" indent="0">
              <a:buNone/>
            </a:pPr>
            <a:r>
              <a:rPr lang="en-US" sz="1600" dirty="0"/>
              <a:t>  				PBB P-2 	           = 0.02% x 1.020.000.000</a:t>
            </a:r>
          </a:p>
          <a:p>
            <a:pPr marL="0" indent="0">
              <a:buNone/>
            </a:pPr>
            <a:r>
              <a:rPr lang="en-US" sz="1600" dirty="0"/>
              <a:t>					           = Rp. 204.000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/>
              <a:t>*)Nilai minimal PBB P-2 </a:t>
            </a:r>
            <a:r>
              <a:rPr lang="en-US" sz="1600" dirty="0" err="1"/>
              <a:t>terhutang</a:t>
            </a:r>
            <a:r>
              <a:rPr lang="en-US" sz="1600" dirty="0"/>
              <a:t> </a:t>
            </a:r>
            <a:r>
              <a:rPr lang="en-US" sz="1600" dirty="0" err="1"/>
              <a:t>adalah</a:t>
            </a:r>
            <a:r>
              <a:rPr lang="en-US" sz="1600" dirty="0"/>
              <a:t> Rp. 25.000</a:t>
            </a:r>
            <a:endParaRPr lang="en-ID" sz="1600" dirty="0"/>
          </a:p>
        </p:txBody>
      </p:sp>
      <p:pic>
        <p:nvPicPr>
          <p:cNvPr id="4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A8459B04-0BE2-45FD-98D7-D58C43215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4" y="163988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6FAB06-ADF4-4DEE-92FE-8EFE11D2A1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761" y="17106"/>
            <a:ext cx="1526649" cy="584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315D6B-E77B-4A93-BD20-E31D2127C11A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1905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36443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DD34F-A15C-462E-AF21-449D1D714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260859"/>
            <a:ext cx="10820400" cy="495782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Yang </a:t>
            </a:r>
            <a:r>
              <a:rPr lang="en-US" b="1" dirty="0" err="1"/>
              <a:t>dikecualikan</a:t>
            </a:r>
            <a:r>
              <a:rPr lang="en-US" b="1" dirty="0"/>
              <a:t> </a:t>
            </a:r>
            <a:r>
              <a:rPr lang="en-US" b="1" dirty="0" err="1"/>
              <a:t>dari</a:t>
            </a:r>
            <a:r>
              <a:rPr lang="en-US" b="1" dirty="0"/>
              <a:t> </a:t>
            </a:r>
            <a:r>
              <a:rPr lang="en-US" b="1" dirty="0" err="1"/>
              <a:t>objek</a:t>
            </a:r>
            <a:r>
              <a:rPr lang="en-US" b="1" dirty="0"/>
              <a:t> PBB P-2 :</a:t>
            </a:r>
          </a:p>
          <a:p>
            <a:pPr marL="457200" indent="-457200">
              <a:buAutoNum type="arabicPeriod"/>
            </a:pPr>
            <a:r>
              <a:rPr lang="en-ID" sz="2000" dirty="0" err="1"/>
              <a:t>Bumi</a:t>
            </a:r>
            <a:r>
              <a:rPr lang="en-ID" sz="2000" dirty="0"/>
              <a:t> dan/</a:t>
            </a:r>
            <a:r>
              <a:rPr lang="en-ID" sz="2000" dirty="0" err="1"/>
              <a:t>atau</a:t>
            </a:r>
            <a:r>
              <a:rPr lang="en-ID" sz="2000" dirty="0"/>
              <a:t> </a:t>
            </a:r>
            <a:r>
              <a:rPr lang="en-ID" sz="2000" dirty="0" err="1"/>
              <a:t>Bangunan</a:t>
            </a:r>
            <a:r>
              <a:rPr lang="en-ID" sz="2000" dirty="0"/>
              <a:t> </a:t>
            </a:r>
            <a:r>
              <a:rPr lang="en-ID" sz="2000" dirty="0" err="1"/>
              <a:t>kantor</a:t>
            </a:r>
            <a:r>
              <a:rPr lang="en-ID" sz="2000" dirty="0"/>
              <a:t> </a:t>
            </a:r>
            <a:r>
              <a:rPr lang="en-ID" sz="2000" dirty="0" err="1"/>
              <a:t>Pemerintah</a:t>
            </a:r>
            <a:r>
              <a:rPr lang="en-ID" sz="2000" dirty="0"/>
              <a:t>, </a:t>
            </a:r>
            <a:r>
              <a:rPr lang="en-ID" sz="2000" dirty="0" err="1"/>
              <a:t>kantor</a:t>
            </a:r>
            <a:r>
              <a:rPr lang="en-ID" sz="2000" dirty="0"/>
              <a:t> </a:t>
            </a:r>
            <a:r>
              <a:rPr lang="en-ID" sz="2000" dirty="0" err="1"/>
              <a:t>Pemerintahan</a:t>
            </a:r>
            <a:r>
              <a:rPr lang="en-ID" sz="2000" dirty="0"/>
              <a:t> Daerah, dan </a:t>
            </a:r>
            <a:r>
              <a:rPr lang="en-ID" sz="2000" dirty="0" err="1"/>
              <a:t>kantor</a:t>
            </a:r>
            <a:r>
              <a:rPr lang="en-ID" sz="2000" dirty="0"/>
              <a:t> </a:t>
            </a:r>
            <a:r>
              <a:rPr lang="en-ID" sz="2000" dirty="0" err="1"/>
              <a:t>penyelenggara</a:t>
            </a:r>
            <a:r>
              <a:rPr lang="en-ID" sz="2000" dirty="0"/>
              <a:t> negara </a:t>
            </a:r>
            <a:r>
              <a:rPr lang="en-ID" sz="2000" dirty="0" err="1"/>
              <a:t>lainnya</a:t>
            </a:r>
            <a:endParaRPr lang="en-ID" sz="2000" dirty="0"/>
          </a:p>
          <a:p>
            <a:pPr marL="457200" indent="-457200">
              <a:buAutoNum type="arabicPeriod"/>
            </a:pPr>
            <a:r>
              <a:rPr lang="en-ID" sz="2000" dirty="0" err="1"/>
              <a:t>Bumi</a:t>
            </a:r>
            <a:r>
              <a:rPr lang="en-ID" sz="2000" dirty="0"/>
              <a:t> dan/</a:t>
            </a:r>
            <a:r>
              <a:rPr lang="en-ID" sz="2000" dirty="0" err="1"/>
              <a:t>atau</a:t>
            </a:r>
            <a:r>
              <a:rPr lang="en-ID" sz="2000" dirty="0"/>
              <a:t> </a:t>
            </a:r>
            <a:r>
              <a:rPr lang="en-ID" sz="2000" dirty="0" err="1"/>
              <a:t>Bangunan</a:t>
            </a:r>
            <a:r>
              <a:rPr lang="en-ID" sz="2000" dirty="0"/>
              <a:t> yang </a:t>
            </a:r>
            <a:r>
              <a:rPr lang="en-ID" sz="2000" dirty="0" err="1"/>
              <a:t>digunakan</a:t>
            </a:r>
            <a:r>
              <a:rPr lang="en-ID" sz="2000" dirty="0"/>
              <a:t> </a:t>
            </a:r>
            <a:r>
              <a:rPr lang="en-ID" sz="2000" dirty="0" err="1"/>
              <a:t>sematamata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melayani</a:t>
            </a:r>
            <a:r>
              <a:rPr lang="en-ID" sz="2000" dirty="0"/>
              <a:t> </a:t>
            </a:r>
            <a:r>
              <a:rPr lang="en-ID" sz="2000" dirty="0" err="1"/>
              <a:t>kepentingan</a:t>
            </a:r>
            <a:r>
              <a:rPr lang="en-ID" sz="2000" dirty="0"/>
              <a:t> </a:t>
            </a:r>
            <a:r>
              <a:rPr lang="en-ID" sz="2000" dirty="0" err="1"/>
              <a:t>umum</a:t>
            </a:r>
            <a:r>
              <a:rPr lang="en-ID" sz="2000" dirty="0"/>
              <a:t> di </a:t>
            </a:r>
            <a:r>
              <a:rPr lang="en-ID" sz="2000" dirty="0" err="1"/>
              <a:t>bidang</a:t>
            </a:r>
            <a:r>
              <a:rPr lang="en-ID" sz="2000" dirty="0"/>
              <a:t> </a:t>
            </a:r>
            <a:r>
              <a:rPr lang="en-ID" sz="2000" dirty="0" err="1"/>
              <a:t>keagamaan</a:t>
            </a:r>
            <a:r>
              <a:rPr lang="en-ID" sz="2000" dirty="0"/>
              <a:t>, </a:t>
            </a:r>
            <a:r>
              <a:rPr lang="en-ID" sz="2000" dirty="0" err="1"/>
              <a:t>panti</a:t>
            </a:r>
            <a:r>
              <a:rPr lang="en-ID" sz="2000" dirty="0"/>
              <a:t> </a:t>
            </a:r>
            <a:r>
              <a:rPr lang="en-ID" sz="2000" dirty="0" err="1"/>
              <a:t>sosial</a:t>
            </a:r>
            <a:r>
              <a:rPr lang="en-ID" sz="2000" dirty="0"/>
              <a:t>, </a:t>
            </a:r>
            <a:r>
              <a:rPr lang="en-ID" sz="2000" dirty="0" err="1"/>
              <a:t>liesehatan</a:t>
            </a:r>
            <a:r>
              <a:rPr lang="en-ID" sz="2000" dirty="0"/>
              <a:t>, </a:t>
            </a:r>
            <a:r>
              <a:rPr lang="en-ID" sz="2000" dirty="0" err="1"/>
              <a:t>pendidikan</a:t>
            </a:r>
            <a:r>
              <a:rPr lang="en-ID" sz="2000" dirty="0"/>
              <a:t>, dan </a:t>
            </a:r>
            <a:r>
              <a:rPr lang="en-ID" sz="2000" dirty="0" err="1"/>
              <a:t>kebudayaan</a:t>
            </a:r>
            <a:r>
              <a:rPr lang="en-ID" sz="2000" dirty="0"/>
              <a:t> </a:t>
            </a:r>
            <a:r>
              <a:rPr lang="en-ID" sz="2000" dirty="0" err="1"/>
              <a:t>nasional</a:t>
            </a:r>
            <a:r>
              <a:rPr lang="en-ID" sz="2000" dirty="0"/>
              <a:t>, yang </a:t>
            </a:r>
            <a:r>
              <a:rPr lang="en-ID" sz="2000" dirty="0" err="1"/>
              <a:t>tidak</a:t>
            </a:r>
            <a:r>
              <a:rPr lang="en-ID" sz="2000" dirty="0"/>
              <a:t> </a:t>
            </a:r>
            <a:r>
              <a:rPr lang="en-ID" sz="2000" dirty="0" err="1"/>
              <a:t>dimaksudkan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memperoleh</a:t>
            </a:r>
            <a:r>
              <a:rPr lang="en-ID" sz="2000" dirty="0"/>
              <a:t> </a:t>
            </a:r>
            <a:r>
              <a:rPr lang="en-ID" sz="2000" dirty="0" err="1"/>
              <a:t>keuntungan</a:t>
            </a:r>
            <a:endParaRPr lang="en-ID" sz="2000" dirty="0"/>
          </a:p>
          <a:p>
            <a:pPr marL="457200" indent="-457200">
              <a:buAutoNum type="arabicPeriod"/>
            </a:pPr>
            <a:r>
              <a:rPr lang="en-ID" sz="2000" dirty="0" err="1"/>
              <a:t>Bumi</a:t>
            </a:r>
            <a:r>
              <a:rPr lang="en-ID" sz="2000" dirty="0"/>
              <a:t> dan/</a:t>
            </a:r>
            <a:r>
              <a:rPr lang="en-ID" sz="2000" dirty="0" err="1"/>
              <a:t>atau</a:t>
            </a:r>
            <a:r>
              <a:rPr lang="en-ID" sz="2000" dirty="0"/>
              <a:t> </a:t>
            </a:r>
            <a:r>
              <a:rPr lang="en-ID" sz="2000" dirty="0" err="1"/>
              <a:t>Bangunan</a:t>
            </a:r>
            <a:r>
              <a:rPr lang="en-ID" sz="2000" dirty="0"/>
              <a:t> yang </a:t>
            </a:r>
            <a:r>
              <a:rPr lang="en-ID" sz="2000" dirty="0" err="1"/>
              <a:t>semata-mata</a:t>
            </a:r>
            <a:r>
              <a:rPr lang="en-ID" sz="2000" dirty="0"/>
              <a:t> </a:t>
            </a:r>
            <a:r>
              <a:rPr lang="en-ID" sz="2000" dirty="0" err="1"/>
              <a:t>digunakan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tempat</a:t>
            </a:r>
            <a:r>
              <a:rPr lang="en-ID" sz="2000" dirty="0"/>
              <a:t> </a:t>
            </a:r>
            <a:r>
              <a:rPr lang="en-ID" sz="2000" dirty="0" err="1"/>
              <a:t>makam</a:t>
            </a:r>
            <a:r>
              <a:rPr lang="en-ID" sz="2000" dirty="0"/>
              <a:t> (</a:t>
            </a:r>
            <a:r>
              <a:rPr lang="en-ID" sz="2000" dirty="0" err="1"/>
              <a:t>kuburan</a:t>
            </a:r>
            <a:r>
              <a:rPr lang="en-ID" sz="2000" dirty="0"/>
              <a:t>), </a:t>
            </a:r>
            <a:r>
              <a:rPr lang="en-ID" sz="2000" dirty="0" err="1"/>
              <a:t>peninggalan</a:t>
            </a:r>
            <a:r>
              <a:rPr lang="en-ID" sz="2000" dirty="0"/>
              <a:t> </a:t>
            </a:r>
            <a:r>
              <a:rPr lang="en-ID" sz="2000" dirty="0" err="1"/>
              <a:t>purbakala</a:t>
            </a:r>
            <a:r>
              <a:rPr lang="en-ID" sz="2000" dirty="0"/>
              <a:t>, </a:t>
            </a:r>
            <a:r>
              <a:rPr lang="en-ID" sz="2000" dirty="0" err="1"/>
              <a:t>atau</a:t>
            </a:r>
            <a:r>
              <a:rPr lang="en-ID" sz="2000" dirty="0"/>
              <a:t> yang </a:t>
            </a:r>
            <a:r>
              <a:rPr lang="en-ID" sz="2000" dirty="0" err="1"/>
              <a:t>sejenis</a:t>
            </a:r>
            <a:endParaRPr lang="en-ID" sz="2000" dirty="0"/>
          </a:p>
          <a:p>
            <a:pPr marL="457200" indent="-457200">
              <a:buAutoNum type="arabicPeriod"/>
            </a:pPr>
            <a:r>
              <a:rPr lang="en-ID" sz="2000" dirty="0" err="1"/>
              <a:t>Bumi</a:t>
            </a:r>
            <a:r>
              <a:rPr lang="en-ID" sz="2000" dirty="0"/>
              <a:t> dan/</a:t>
            </a:r>
            <a:r>
              <a:rPr lang="en-ID" sz="2000" dirty="0" err="1"/>
              <a:t>atau</a:t>
            </a:r>
            <a:r>
              <a:rPr lang="en-ID" sz="2000" dirty="0"/>
              <a:t> </a:t>
            </a:r>
            <a:r>
              <a:rPr lang="en-ID" sz="2000" dirty="0" err="1"/>
              <a:t>Bangunan</a:t>
            </a:r>
            <a:r>
              <a:rPr lang="en-ID" sz="2000" dirty="0"/>
              <a:t> yang </a:t>
            </a:r>
            <a:r>
              <a:rPr lang="en-ID" sz="2000" dirty="0" err="1"/>
              <a:t>digunakan</a:t>
            </a:r>
            <a:r>
              <a:rPr lang="en-ID" sz="2000" dirty="0"/>
              <a:t> oleh </a:t>
            </a:r>
            <a:r>
              <a:rPr lang="en-ID" sz="2000" dirty="0" err="1"/>
              <a:t>perwakilan</a:t>
            </a:r>
            <a:r>
              <a:rPr lang="en-ID" sz="2000" dirty="0"/>
              <a:t> </a:t>
            </a:r>
            <a:r>
              <a:rPr lang="en-ID" sz="2000" dirty="0" err="1"/>
              <a:t>diplomatik</a:t>
            </a:r>
            <a:r>
              <a:rPr lang="en-ID" sz="2000" dirty="0"/>
              <a:t> dan </a:t>
            </a:r>
            <a:r>
              <a:rPr lang="en-ID" sz="2000" dirty="0" err="1"/>
              <a:t>konsulat</a:t>
            </a:r>
            <a:endParaRPr lang="en-ID" sz="2000" dirty="0"/>
          </a:p>
          <a:p>
            <a:pPr marL="457200" indent="-457200">
              <a:buAutoNum type="arabicPeriod"/>
            </a:pPr>
            <a:r>
              <a:rPr lang="en-ID" sz="2000" dirty="0" err="1"/>
              <a:t>Bumi</a:t>
            </a:r>
            <a:r>
              <a:rPr lang="en-ID" sz="2000" dirty="0"/>
              <a:t> dan/</a:t>
            </a:r>
            <a:r>
              <a:rPr lang="en-ID" sz="2000" dirty="0" err="1"/>
              <a:t>atau</a:t>
            </a:r>
            <a:r>
              <a:rPr lang="en-ID" sz="2000" dirty="0"/>
              <a:t> </a:t>
            </a:r>
            <a:r>
              <a:rPr lang="en-ID" sz="2000" dirty="0" err="1"/>
              <a:t>Bangunan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jalur</a:t>
            </a:r>
            <a:r>
              <a:rPr lang="en-ID" sz="2000" dirty="0"/>
              <a:t> </a:t>
            </a:r>
            <a:r>
              <a:rPr lang="en-ID" sz="2000" dirty="0" err="1"/>
              <a:t>kereta</a:t>
            </a:r>
            <a:r>
              <a:rPr lang="en-ID" sz="2000" dirty="0"/>
              <a:t> </a:t>
            </a:r>
            <a:r>
              <a:rPr lang="en-ID" sz="2000" dirty="0" err="1"/>
              <a:t>api</a:t>
            </a:r>
            <a:r>
              <a:rPr lang="en-ID" sz="2000" dirty="0"/>
              <a:t>, </a:t>
            </a:r>
            <a:r>
              <a:rPr lang="en-ID" sz="2000" dirty="0" err="1"/>
              <a:t>moda</a:t>
            </a:r>
            <a:r>
              <a:rPr lang="en-ID" sz="2000" dirty="0"/>
              <a:t> </a:t>
            </a:r>
            <a:r>
              <a:rPr lang="en-ID" sz="2000" dirty="0" err="1"/>
              <a:t>raya</a:t>
            </a:r>
            <a:r>
              <a:rPr lang="en-ID" sz="2000" dirty="0"/>
              <a:t> </a:t>
            </a:r>
            <a:r>
              <a:rPr lang="en-ID" sz="2000" dirty="0" err="1"/>
              <a:t>terpadu</a:t>
            </a:r>
            <a:r>
              <a:rPr lang="en-ID" sz="2000" dirty="0"/>
              <a:t> (Mass Rapid Transit), </a:t>
            </a:r>
            <a:r>
              <a:rPr lang="en-ID" sz="2000" dirty="0" err="1"/>
              <a:t>lintas</a:t>
            </a:r>
            <a:r>
              <a:rPr lang="en-ID" sz="2000" dirty="0"/>
              <a:t> </a:t>
            </a:r>
            <a:r>
              <a:rPr lang="en-ID" sz="2000" dirty="0" err="1"/>
              <a:t>raya</a:t>
            </a:r>
            <a:r>
              <a:rPr lang="en-ID" sz="2000" dirty="0"/>
              <a:t> </a:t>
            </a:r>
            <a:r>
              <a:rPr lang="en-ID" sz="2000" dirty="0" err="1"/>
              <a:t>terpadu</a:t>
            </a:r>
            <a:r>
              <a:rPr lang="en-ID" sz="2000" dirty="0"/>
              <a:t> (Light Rail </a:t>
            </a:r>
            <a:r>
              <a:rPr lang="en-ID" sz="2000" dirty="0" err="1"/>
              <a:t>Transifl</a:t>
            </a:r>
            <a:r>
              <a:rPr lang="en-ID" sz="2000" dirty="0"/>
              <a:t>, </a:t>
            </a:r>
            <a:r>
              <a:rPr lang="en-ID" sz="2000" dirty="0" err="1"/>
              <a:t>atau</a:t>
            </a:r>
            <a:r>
              <a:rPr lang="en-ID" sz="2000" dirty="0"/>
              <a:t> yang </a:t>
            </a:r>
            <a:r>
              <a:rPr lang="en-ID" sz="2000" dirty="0" err="1"/>
              <a:t>sejenis</a:t>
            </a:r>
            <a:endParaRPr lang="en-ID" sz="2000" dirty="0"/>
          </a:p>
        </p:txBody>
      </p:sp>
      <p:pic>
        <p:nvPicPr>
          <p:cNvPr id="4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A8459B04-0BE2-45FD-98D7-D58C43215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4" y="163988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9C95C1-16C4-4FEB-8B7A-CDE9D7BAC49D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5715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EAA42D-7E9A-4BB1-AB61-CC3770A4F2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61" y="-1944"/>
            <a:ext cx="1526649" cy="58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732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8EF8B-EF07-4A2B-B214-008E19D44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PERMOHONAN KEBERATAN PBB</a:t>
            </a:r>
            <a:endParaRPr lang="en-ID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DD34F-A15C-462E-AF21-449D1D714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D" dirty="0" err="1"/>
              <a:t>Wajib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orang </a:t>
            </a:r>
            <a:r>
              <a:rPr lang="en-ID" dirty="0" err="1"/>
              <a:t>pribadi</a:t>
            </a:r>
            <a:r>
              <a:rPr lang="en-ID" dirty="0"/>
              <a:t> yang </a:t>
            </a:r>
            <a:r>
              <a:rPr lang="en-ID" dirty="0" err="1"/>
              <a:t>memperoleh</a:t>
            </a:r>
            <a:r>
              <a:rPr lang="en-ID" dirty="0"/>
              <a:t> </a:t>
            </a:r>
            <a:r>
              <a:rPr lang="en-ID" dirty="0" err="1"/>
              <a:t>hak</a:t>
            </a:r>
            <a:r>
              <a:rPr lang="en-ID" dirty="0"/>
              <a:t> </a:t>
            </a:r>
            <a:r>
              <a:rPr lang="en-ID" dirty="0" err="1"/>
              <a:t>atas</a:t>
            </a:r>
            <a:r>
              <a:rPr lang="en-ID" dirty="0"/>
              <a:t> </a:t>
            </a:r>
            <a:r>
              <a:rPr lang="en-ID" dirty="0" err="1"/>
              <a:t>tanah</a:t>
            </a:r>
            <a:r>
              <a:rPr lang="en-ID" dirty="0"/>
              <a:t> dan/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bangunan</a:t>
            </a:r>
            <a:r>
              <a:rPr lang="en-ID" dirty="0"/>
              <a:t> </a:t>
            </a:r>
            <a:r>
              <a:rPr lang="en-ID" b="1" dirty="0" err="1"/>
              <a:t>Rumah</a:t>
            </a:r>
            <a:r>
              <a:rPr lang="en-ID" b="1" dirty="0"/>
              <a:t> </a:t>
            </a:r>
            <a:r>
              <a:rPr lang="en-ID" b="1" dirty="0" err="1"/>
              <a:t>Sangat</a:t>
            </a:r>
            <a:r>
              <a:rPr lang="en-ID" b="1" dirty="0"/>
              <a:t> </a:t>
            </a:r>
            <a:r>
              <a:rPr lang="en-ID" b="1" dirty="0" err="1"/>
              <a:t>Sederhana</a:t>
            </a:r>
            <a:r>
              <a:rPr lang="en-ID" b="1" dirty="0"/>
              <a:t> (RSS) </a:t>
            </a:r>
            <a:r>
              <a:rPr lang="en-ID" dirty="0"/>
              <a:t>yang </a:t>
            </a:r>
            <a:r>
              <a:rPr lang="en-ID" dirty="0" err="1"/>
              <a:t>diperoleh</a:t>
            </a:r>
            <a:r>
              <a:rPr lang="en-ID" dirty="0"/>
              <a:t> </a:t>
            </a:r>
            <a:r>
              <a:rPr lang="en-ID" dirty="0" err="1"/>
              <a:t>langsung</a:t>
            </a:r>
            <a:r>
              <a:rPr lang="en-ID" dirty="0"/>
              <a:t>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dibayar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angsuran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pengembang</a:t>
            </a:r>
            <a:r>
              <a:rPr lang="en-ID" dirty="0"/>
              <a:t> </a:t>
            </a:r>
            <a:r>
              <a:rPr lang="en-ID" dirty="0" err="1"/>
              <a:t>diberikan</a:t>
            </a:r>
            <a:r>
              <a:rPr lang="en-ID" dirty="0"/>
              <a:t> 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sebesar</a:t>
            </a:r>
            <a:r>
              <a:rPr lang="en-ID" dirty="0"/>
              <a:t> </a:t>
            </a:r>
            <a:r>
              <a:rPr lang="en-ID" b="1" dirty="0"/>
              <a:t>25% </a:t>
            </a:r>
            <a:r>
              <a:rPr lang="en-ID" dirty="0"/>
              <a:t>(</a:t>
            </a:r>
            <a:r>
              <a:rPr lang="en-ID" dirty="0" err="1"/>
              <a:t>dua</a:t>
            </a:r>
            <a:r>
              <a:rPr lang="en-ID" dirty="0"/>
              <a:t> </a:t>
            </a:r>
            <a:r>
              <a:rPr lang="en-ID" dirty="0" err="1"/>
              <a:t>puluh</a:t>
            </a:r>
            <a:r>
              <a:rPr lang="en-ID" dirty="0"/>
              <a:t> lima </a:t>
            </a:r>
            <a:r>
              <a:rPr lang="en-ID" dirty="0" err="1"/>
              <a:t>perseratus</a:t>
            </a:r>
            <a:r>
              <a:rPr lang="en-ID" dirty="0"/>
              <a:t>) </a:t>
            </a:r>
          </a:p>
          <a:p>
            <a:r>
              <a:rPr lang="en-ID" dirty="0" err="1"/>
              <a:t>Wajib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orang </a:t>
            </a:r>
            <a:r>
              <a:rPr lang="en-ID" dirty="0" err="1"/>
              <a:t>pribadi</a:t>
            </a:r>
            <a:r>
              <a:rPr lang="en-ID" dirty="0"/>
              <a:t> yang </a:t>
            </a:r>
            <a:r>
              <a:rPr lang="en-ID" dirty="0" err="1"/>
              <a:t>menerima</a:t>
            </a:r>
            <a:r>
              <a:rPr lang="en-ID" dirty="0"/>
              <a:t> </a:t>
            </a:r>
            <a:r>
              <a:rPr lang="en-ID" dirty="0" err="1"/>
              <a:t>hibah</a:t>
            </a:r>
            <a:r>
              <a:rPr lang="en-ID" dirty="0"/>
              <a:t> dan orang </a:t>
            </a:r>
            <a:r>
              <a:rPr lang="en-ID" dirty="0" err="1"/>
              <a:t>pribadi</a:t>
            </a:r>
            <a:r>
              <a:rPr lang="en-ID" dirty="0"/>
              <a:t> yang </a:t>
            </a:r>
            <a:r>
              <a:rPr lang="en-ID" dirty="0" err="1"/>
              <a:t>menerima</a:t>
            </a:r>
            <a:r>
              <a:rPr lang="en-ID" dirty="0"/>
              <a:t> </a:t>
            </a:r>
            <a:r>
              <a:rPr lang="en-ID" b="1" dirty="0" err="1"/>
              <a:t>hibah</a:t>
            </a:r>
            <a:r>
              <a:rPr lang="en-ID" b="1" dirty="0"/>
              <a:t> dan orang </a:t>
            </a:r>
            <a:r>
              <a:rPr lang="en-ID" b="1" dirty="0" err="1"/>
              <a:t>pribadi</a:t>
            </a:r>
            <a:r>
              <a:rPr lang="en-ID" b="1" dirty="0"/>
              <a:t> yang </a:t>
            </a:r>
            <a:r>
              <a:rPr lang="en-ID" b="1" dirty="0" err="1"/>
              <a:t>mempunyai</a:t>
            </a:r>
            <a:r>
              <a:rPr lang="en-ID" b="1" dirty="0"/>
              <a:t> </a:t>
            </a:r>
            <a:r>
              <a:rPr lang="en-ID" b="1" dirty="0" err="1"/>
              <a:t>hubungan</a:t>
            </a:r>
            <a:r>
              <a:rPr lang="en-ID" b="1" dirty="0"/>
              <a:t> </a:t>
            </a:r>
            <a:r>
              <a:rPr lang="en-ID" b="1" dirty="0" err="1"/>
              <a:t>keluarga</a:t>
            </a:r>
            <a:r>
              <a:rPr lang="en-ID" b="1" dirty="0"/>
              <a:t> </a:t>
            </a:r>
            <a:r>
              <a:rPr lang="en-ID" b="1" dirty="0" err="1"/>
              <a:t>sedarah</a:t>
            </a:r>
            <a:r>
              <a:rPr lang="en-ID" b="1" dirty="0"/>
              <a:t> </a:t>
            </a:r>
            <a:r>
              <a:rPr lang="en-ID" dirty="0" err="1"/>
              <a:t>dalam</a:t>
            </a:r>
            <a:r>
              <a:rPr lang="en-ID" dirty="0"/>
              <a:t> garis </a:t>
            </a:r>
            <a:r>
              <a:rPr lang="en-ID" dirty="0" err="1"/>
              <a:t>keturunan</a:t>
            </a:r>
            <a:r>
              <a:rPr lang="en-ID" dirty="0"/>
              <a:t> </a:t>
            </a:r>
            <a:r>
              <a:rPr lang="en-ID" dirty="0" err="1"/>
              <a:t>lurus</a:t>
            </a:r>
            <a:r>
              <a:rPr lang="en-ID" dirty="0"/>
              <a:t>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derajat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atas</a:t>
            </a:r>
            <a:r>
              <a:rPr lang="en-ID" dirty="0"/>
              <a:t>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satu</a:t>
            </a:r>
            <a:r>
              <a:rPr lang="en-ID" dirty="0"/>
              <a:t> </a:t>
            </a:r>
            <a:r>
              <a:rPr lang="en-ID" dirty="0" err="1"/>
              <a:t>derajat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bawah</a:t>
            </a:r>
            <a:r>
              <a:rPr lang="en-ID" dirty="0"/>
              <a:t> </a:t>
            </a:r>
            <a:r>
              <a:rPr lang="en-ID" b="1" dirty="0"/>
              <a:t>dan </a:t>
            </a:r>
            <a:r>
              <a:rPr lang="en-ID" b="1" dirty="0" err="1"/>
              <a:t>merupakan</a:t>
            </a:r>
            <a:r>
              <a:rPr lang="en-ID" b="1" dirty="0"/>
              <a:t> </a:t>
            </a:r>
            <a:r>
              <a:rPr lang="en-ID" b="1" dirty="0" err="1"/>
              <a:t>wajib</a:t>
            </a:r>
            <a:r>
              <a:rPr lang="en-ID" b="1" dirty="0"/>
              <a:t> </a:t>
            </a:r>
            <a:r>
              <a:rPr lang="en-ID" b="1" dirty="0" err="1"/>
              <a:t>pajak</a:t>
            </a:r>
            <a:r>
              <a:rPr lang="en-ID" b="1" dirty="0"/>
              <a:t> </a:t>
            </a:r>
            <a:r>
              <a:rPr lang="en-ID" b="1" dirty="0" err="1"/>
              <a:t>tidak</a:t>
            </a:r>
            <a:r>
              <a:rPr lang="en-ID" b="1" dirty="0"/>
              <a:t> </a:t>
            </a:r>
            <a:r>
              <a:rPr lang="en-ID" b="1" dirty="0" err="1"/>
              <a:t>mampu</a:t>
            </a:r>
            <a:r>
              <a:rPr lang="en-ID" dirty="0"/>
              <a:t>, </a:t>
            </a:r>
            <a:r>
              <a:rPr lang="en-ID" dirty="0" err="1"/>
              <a:t>diberikan</a:t>
            </a:r>
            <a:r>
              <a:rPr lang="en-ID" dirty="0"/>
              <a:t> 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sebesar</a:t>
            </a:r>
            <a:r>
              <a:rPr lang="en-ID" dirty="0"/>
              <a:t> </a:t>
            </a:r>
            <a:r>
              <a:rPr lang="en-ID" b="1" dirty="0"/>
              <a:t>50% </a:t>
            </a:r>
            <a:r>
              <a:rPr lang="en-ID" dirty="0"/>
              <a:t>(lima </a:t>
            </a:r>
            <a:r>
              <a:rPr lang="en-ID" dirty="0" err="1"/>
              <a:t>puluh</a:t>
            </a:r>
            <a:r>
              <a:rPr lang="en-ID" dirty="0"/>
              <a:t> </a:t>
            </a:r>
            <a:r>
              <a:rPr lang="en-ID" dirty="0" err="1"/>
              <a:t>perseratus</a:t>
            </a:r>
            <a:r>
              <a:rPr lang="en-ID" dirty="0"/>
              <a:t>).</a:t>
            </a:r>
          </a:p>
          <a:p>
            <a:r>
              <a:rPr lang="en-ID" dirty="0" err="1"/>
              <a:t>Wajib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orang </a:t>
            </a:r>
            <a:r>
              <a:rPr lang="en-ID" dirty="0" err="1"/>
              <a:t>pribadi</a:t>
            </a:r>
            <a:r>
              <a:rPr lang="en-ID" dirty="0"/>
              <a:t> yang </a:t>
            </a:r>
            <a:r>
              <a:rPr lang="en-ID" dirty="0" err="1"/>
              <a:t>menerima</a:t>
            </a:r>
            <a:r>
              <a:rPr lang="en-ID" dirty="0"/>
              <a:t> </a:t>
            </a:r>
            <a:r>
              <a:rPr lang="en-ID" b="1" dirty="0" err="1"/>
              <a:t>waris</a:t>
            </a:r>
            <a:r>
              <a:rPr lang="en-ID" b="1" dirty="0"/>
              <a:t> </a:t>
            </a:r>
            <a:r>
              <a:rPr lang="en-ID" b="1" dirty="0" err="1"/>
              <a:t>atau</a:t>
            </a:r>
            <a:r>
              <a:rPr lang="en-ID" b="1" dirty="0"/>
              <a:t> </a:t>
            </a:r>
            <a:r>
              <a:rPr lang="en-ID" b="1" dirty="0" err="1"/>
              <a:t>hibah</a:t>
            </a:r>
            <a:r>
              <a:rPr lang="en-ID" b="1" dirty="0"/>
              <a:t> </a:t>
            </a:r>
            <a:r>
              <a:rPr lang="en-ID" b="1" dirty="0" err="1"/>
              <a:t>wasiat</a:t>
            </a:r>
            <a:r>
              <a:rPr lang="en-ID" b="1" dirty="0"/>
              <a:t> dan </a:t>
            </a:r>
            <a:r>
              <a:rPr lang="en-ID" b="1" dirty="0" err="1"/>
              <a:t>merupakan</a:t>
            </a:r>
            <a:r>
              <a:rPr lang="en-ID" b="1" dirty="0"/>
              <a:t> </a:t>
            </a:r>
            <a:r>
              <a:rPr lang="en-ID" b="1" dirty="0" err="1"/>
              <a:t>wajib</a:t>
            </a:r>
            <a:r>
              <a:rPr lang="en-ID" b="1" dirty="0"/>
              <a:t> </a:t>
            </a:r>
            <a:r>
              <a:rPr lang="en-ID" b="1" dirty="0" err="1"/>
              <a:t>pajak</a:t>
            </a:r>
            <a:r>
              <a:rPr lang="en-ID" b="1" dirty="0"/>
              <a:t> </a:t>
            </a:r>
            <a:r>
              <a:rPr lang="en-ID" b="1" dirty="0" err="1"/>
              <a:t>tidak</a:t>
            </a:r>
            <a:r>
              <a:rPr lang="en-ID" b="1" dirty="0"/>
              <a:t> </a:t>
            </a:r>
            <a:r>
              <a:rPr lang="en-ID" b="1" dirty="0" err="1"/>
              <a:t>mampu</a:t>
            </a:r>
            <a:r>
              <a:rPr lang="en-ID" dirty="0"/>
              <a:t>, </a:t>
            </a:r>
            <a:r>
              <a:rPr lang="en-ID" dirty="0" err="1"/>
              <a:t>diberi</a:t>
            </a:r>
            <a:r>
              <a:rPr lang="en-ID" dirty="0"/>
              <a:t> 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sebesar</a:t>
            </a:r>
            <a:r>
              <a:rPr lang="en-ID" dirty="0"/>
              <a:t> </a:t>
            </a:r>
            <a:r>
              <a:rPr lang="en-ID" b="1" dirty="0"/>
              <a:t>50% </a:t>
            </a:r>
            <a:r>
              <a:rPr lang="en-ID" dirty="0"/>
              <a:t>(lima </a:t>
            </a:r>
            <a:r>
              <a:rPr lang="en-ID" dirty="0" err="1"/>
              <a:t>puluh</a:t>
            </a:r>
            <a:r>
              <a:rPr lang="en-ID" dirty="0"/>
              <a:t> </a:t>
            </a:r>
            <a:r>
              <a:rPr lang="en-ID" dirty="0" err="1"/>
              <a:t>perseratus</a:t>
            </a:r>
            <a:r>
              <a:rPr lang="en-ID" dirty="0"/>
              <a:t>)</a:t>
            </a:r>
          </a:p>
          <a:p>
            <a:r>
              <a:rPr lang="en-ID" dirty="0" err="1"/>
              <a:t>Wajib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orang </a:t>
            </a:r>
            <a:r>
              <a:rPr lang="en-ID" dirty="0" err="1"/>
              <a:t>pribadi</a:t>
            </a:r>
            <a:r>
              <a:rPr lang="en-ID" dirty="0"/>
              <a:t> </a:t>
            </a:r>
            <a:r>
              <a:rPr lang="en-ID" dirty="0" err="1"/>
              <a:t>berdasarkan</a:t>
            </a:r>
            <a:r>
              <a:rPr lang="en-ID" dirty="0"/>
              <a:t> </a:t>
            </a:r>
            <a:r>
              <a:rPr lang="en-ID" b="1" dirty="0" err="1"/>
              <a:t>pertimbangan</a:t>
            </a:r>
            <a:r>
              <a:rPr lang="en-ID" b="1" dirty="0"/>
              <a:t> </a:t>
            </a:r>
            <a:r>
              <a:rPr lang="en-ID" b="1" dirty="0" err="1"/>
              <a:t>kemampuan</a:t>
            </a:r>
            <a:r>
              <a:rPr lang="en-ID" b="1" dirty="0"/>
              <a:t> </a:t>
            </a:r>
            <a:r>
              <a:rPr lang="en-ID" dirty="0" err="1"/>
              <a:t>membayar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</a:t>
            </a:r>
            <a:r>
              <a:rPr lang="en-ID" dirty="0" err="1"/>
              <a:t>terutang</a:t>
            </a:r>
            <a:r>
              <a:rPr lang="en-ID" dirty="0"/>
              <a:t>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diberikan</a:t>
            </a:r>
            <a:r>
              <a:rPr lang="en-ID" dirty="0"/>
              <a:t> 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sebesar</a:t>
            </a:r>
            <a:r>
              <a:rPr lang="en-ID" dirty="0"/>
              <a:t> </a:t>
            </a:r>
            <a:r>
              <a:rPr lang="en-ID" b="1" dirty="0"/>
              <a:t>50%</a:t>
            </a:r>
            <a:r>
              <a:rPr lang="en-ID" dirty="0"/>
              <a:t> (lima </a:t>
            </a:r>
            <a:r>
              <a:rPr lang="en-ID" dirty="0" err="1"/>
              <a:t>puluh</a:t>
            </a:r>
            <a:r>
              <a:rPr lang="en-ID" dirty="0"/>
              <a:t> </a:t>
            </a:r>
            <a:r>
              <a:rPr lang="en-ID" dirty="0" err="1"/>
              <a:t>perseratus</a:t>
            </a:r>
            <a:r>
              <a:rPr lang="en-ID" dirty="0"/>
              <a:t>)</a:t>
            </a:r>
          </a:p>
          <a:p>
            <a:pPr marL="0" indent="0">
              <a:buNone/>
            </a:pPr>
            <a:endParaRPr lang="en-ID" dirty="0"/>
          </a:p>
          <a:p>
            <a:endParaRPr lang="en-ID" dirty="0"/>
          </a:p>
          <a:p>
            <a:endParaRPr lang="en-ID" dirty="0"/>
          </a:p>
        </p:txBody>
      </p:sp>
      <p:pic>
        <p:nvPicPr>
          <p:cNvPr id="4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A8459B04-0BE2-45FD-98D7-D58C43215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4" y="163988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D4A1BBD-28B8-499A-9D8F-4C449A674E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761" y="0"/>
            <a:ext cx="1526649" cy="5848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7DD0AA-DBD4-48D1-B90C-900B16E49BF5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5715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40452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DDD34F-A15C-462E-AF21-449D1D714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009650"/>
            <a:ext cx="10820400" cy="5209035"/>
          </a:xfrm>
        </p:spPr>
        <p:txBody>
          <a:bodyPr>
            <a:normAutofit fontScale="92500" lnSpcReduction="10000"/>
          </a:bodyPr>
          <a:lstStyle/>
          <a:p>
            <a:endParaRPr lang="en-ID" dirty="0"/>
          </a:p>
          <a:p>
            <a:r>
              <a:rPr lang="en-ID" dirty="0" err="1"/>
              <a:t>Wajib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orang </a:t>
            </a:r>
            <a:r>
              <a:rPr lang="en-ID" dirty="0" err="1"/>
              <a:t>pribadi</a:t>
            </a:r>
            <a:r>
              <a:rPr lang="en-ID" dirty="0"/>
              <a:t> yang </a:t>
            </a:r>
            <a:r>
              <a:rPr lang="en-ID" dirty="0" err="1"/>
              <a:t>namanya</a:t>
            </a:r>
            <a:r>
              <a:rPr lang="en-ID" dirty="0"/>
              <a:t> </a:t>
            </a:r>
            <a:r>
              <a:rPr lang="en-ID" dirty="0" err="1"/>
              <a:t>tercatat</a:t>
            </a:r>
            <a:r>
              <a:rPr lang="en-ID" dirty="0"/>
              <a:t> </a:t>
            </a:r>
            <a:r>
              <a:rPr lang="en-ID" dirty="0" err="1"/>
              <a:t>langsung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penerima</a:t>
            </a:r>
            <a:r>
              <a:rPr lang="en-ID" dirty="0"/>
              <a:t> </a:t>
            </a:r>
            <a:r>
              <a:rPr lang="en-ID" dirty="0" err="1"/>
              <a:t>rumah</a:t>
            </a:r>
            <a:r>
              <a:rPr lang="en-ID" dirty="0"/>
              <a:t> </a:t>
            </a:r>
            <a:r>
              <a:rPr lang="en-ID" dirty="0" err="1"/>
              <a:t>dinas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pemerintah</a:t>
            </a:r>
            <a:r>
              <a:rPr lang="en-ID" dirty="0"/>
              <a:t> </a:t>
            </a:r>
            <a:r>
              <a:rPr lang="en-ID" dirty="0" err="1"/>
              <a:t>yaitu</a:t>
            </a:r>
            <a:r>
              <a:rPr lang="en-ID" dirty="0"/>
              <a:t> </a:t>
            </a:r>
            <a:r>
              <a:rPr lang="en-ID" b="1" dirty="0"/>
              <a:t>veteran, </a:t>
            </a:r>
            <a:r>
              <a:rPr lang="en-ID" b="1" dirty="0" err="1"/>
              <a:t>pegawai</a:t>
            </a:r>
            <a:r>
              <a:rPr lang="en-ID" b="1" dirty="0"/>
              <a:t> negeri </a:t>
            </a:r>
            <a:r>
              <a:rPr lang="en-ID" b="1" dirty="0" err="1"/>
              <a:t>sipil</a:t>
            </a:r>
            <a:r>
              <a:rPr lang="en-ID" b="1" dirty="0"/>
              <a:t> (PNS), TNI, POLRI, </a:t>
            </a:r>
            <a:r>
              <a:rPr lang="en-ID" b="1" dirty="0" err="1"/>
              <a:t>pensiunan</a:t>
            </a:r>
            <a:r>
              <a:rPr lang="en-ID" b="1" dirty="0"/>
              <a:t> PNS, </a:t>
            </a:r>
            <a:r>
              <a:rPr lang="en-ID" b="1" dirty="0" err="1"/>
              <a:t>purnawirawan</a:t>
            </a:r>
            <a:r>
              <a:rPr lang="en-ID" b="1" dirty="0"/>
              <a:t> TNI/POLRI </a:t>
            </a:r>
            <a:r>
              <a:rPr lang="en-ID" b="1" dirty="0" err="1"/>
              <a:t>atau</a:t>
            </a:r>
            <a:r>
              <a:rPr lang="en-ID" b="1" dirty="0"/>
              <a:t> </a:t>
            </a:r>
            <a:r>
              <a:rPr lang="en-ID" b="1" dirty="0" err="1"/>
              <a:t>janda</a:t>
            </a:r>
            <a:r>
              <a:rPr lang="en-ID" b="1" dirty="0"/>
              <a:t>/</a:t>
            </a:r>
            <a:r>
              <a:rPr lang="en-ID" b="1" dirty="0" err="1"/>
              <a:t>dudanya</a:t>
            </a:r>
            <a:endParaRPr lang="en-ID" b="1" dirty="0"/>
          </a:p>
          <a:p>
            <a:pPr marL="0" indent="0">
              <a:buNone/>
            </a:pPr>
            <a:r>
              <a:rPr lang="en-ID" b="1" dirty="0"/>
              <a:t>	-</a:t>
            </a:r>
            <a:r>
              <a:rPr lang="en-ID" dirty="0"/>
              <a:t>Gol I, II, </a:t>
            </a:r>
            <a:r>
              <a:rPr lang="en-ID" dirty="0" err="1"/>
              <a:t>Tamtama,Bintara</a:t>
            </a:r>
            <a:r>
              <a:rPr lang="en-ID" b="1" dirty="0"/>
              <a:t>  : 75%</a:t>
            </a:r>
          </a:p>
          <a:p>
            <a:pPr marL="0" indent="0">
              <a:buNone/>
            </a:pPr>
            <a:r>
              <a:rPr lang="en-ID" dirty="0"/>
              <a:t>	- Gol III , </a:t>
            </a:r>
            <a:r>
              <a:rPr lang="en-ID" dirty="0" err="1"/>
              <a:t>Perwira</a:t>
            </a:r>
            <a:r>
              <a:rPr lang="en-ID" dirty="0"/>
              <a:t> </a:t>
            </a:r>
            <a:r>
              <a:rPr lang="en-ID" dirty="0" err="1"/>
              <a:t>pertama</a:t>
            </a:r>
            <a:r>
              <a:rPr lang="en-ID" dirty="0"/>
              <a:t>    : </a:t>
            </a:r>
            <a:r>
              <a:rPr lang="en-ID" b="1" dirty="0"/>
              <a:t>50%</a:t>
            </a:r>
          </a:p>
          <a:p>
            <a:pPr marL="0" indent="0">
              <a:buNone/>
            </a:pPr>
            <a:r>
              <a:rPr lang="en-ID" dirty="0"/>
              <a:t>	- Gol IV, </a:t>
            </a:r>
            <a:r>
              <a:rPr lang="en-ID" dirty="0" err="1"/>
              <a:t>perwira</a:t>
            </a:r>
            <a:r>
              <a:rPr lang="en-ID" dirty="0"/>
              <a:t> </a:t>
            </a:r>
            <a:r>
              <a:rPr lang="en-ID" dirty="0" err="1"/>
              <a:t>menengah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atas</a:t>
            </a:r>
            <a:r>
              <a:rPr lang="en-ID" dirty="0"/>
              <a:t> : </a:t>
            </a:r>
            <a:r>
              <a:rPr lang="en-ID" b="1" dirty="0"/>
              <a:t>25%</a:t>
            </a:r>
          </a:p>
          <a:p>
            <a:r>
              <a:rPr lang="en-ID" dirty="0" err="1"/>
              <a:t>Wajib</a:t>
            </a:r>
            <a:r>
              <a:rPr lang="en-ID" dirty="0"/>
              <a:t> </a:t>
            </a:r>
            <a:r>
              <a:rPr lang="en-ID" dirty="0" err="1"/>
              <a:t>Pajak</a:t>
            </a:r>
            <a:r>
              <a:rPr lang="en-ID" dirty="0"/>
              <a:t> orang </a:t>
            </a:r>
            <a:r>
              <a:rPr lang="en-ID" dirty="0" err="1"/>
              <a:t>pribadi</a:t>
            </a:r>
            <a:r>
              <a:rPr lang="en-ID" dirty="0"/>
              <a:t> yang </a:t>
            </a:r>
            <a:r>
              <a:rPr lang="en-ID" b="1" dirty="0" err="1"/>
              <a:t>memperoleh</a:t>
            </a:r>
            <a:r>
              <a:rPr lang="en-ID" b="1" dirty="0"/>
              <a:t> </a:t>
            </a:r>
            <a:r>
              <a:rPr lang="en-ID" b="1" dirty="0" err="1"/>
              <a:t>hak</a:t>
            </a:r>
            <a:r>
              <a:rPr lang="en-ID" b="1" dirty="0"/>
              <a:t> </a:t>
            </a:r>
            <a:r>
              <a:rPr lang="en-ID" b="1" dirty="0" err="1"/>
              <a:t>baru</a:t>
            </a:r>
            <a:r>
              <a:rPr lang="en-ID" b="1" dirty="0"/>
              <a:t> </a:t>
            </a:r>
            <a:r>
              <a:rPr lang="en-ID" b="1" dirty="0" err="1"/>
              <a:t>melalui</a:t>
            </a:r>
            <a:r>
              <a:rPr lang="en-ID" b="1" dirty="0"/>
              <a:t> program </a:t>
            </a:r>
            <a:r>
              <a:rPr lang="en-ID" b="1" dirty="0" err="1"/>
              <a:t>pemerintah</a:t>
            </a:r>
            <a:r>
              <a:rPr lang="en-ID" b="1" dirty="0"/>
              <a:t> di </a:t>
            </a:r>
            <a:r>
              <a:rPr lang="en-ID" b="1" dirty="0" err="1"/>
              <a:t>bidang</a:t>
            </a:r>
            <a:r>
              <a:rPr lang="en-ID" b="1" dirty="0"/>
              <a:t> </a:t>
            </a:r>
            <a:r>
              <a:rPr lang="en-ID" b="1" dirty="0" err="1"/>
              <a:t>pertanahan</a:t>
            </a:r>
            <a:r>
              <a:rPr lang="en-ID" b="1" dirty="0"/>
              <a:t> dan </a:t>
            </a:r>
            <a:r>
              <a:rPr lang="en-ID" b="1" dirty="0" err="1"/>
              <a:t>berpenghasilan</a:t>
            </a:r>
            <a:r>
              <a:rPr lang="en-ID" b="1" dirty="0"/>
              <a:t> </a:t>
            </a:r>
            <a:r>
              <a:rPr lang="en-ID" b="1" dirty="0" err="1"/>
              <a:t>rendah</a:t>
            </a:r>
            <a:r>
              <a:rPr lang="en-ID" b="1" dirty="0"/>
              <a:t> </a:t>
            </a:r>
            <a:r>
              <a:rPr lang="en-ID" dirty="0"/>
              <a:t>di </a:t>
            </a:r>
            <a:r>
              <a:rPr lang="en-ID" dirty="0" err="1"/>
              <a:t>bawah</a:t>
            </a:r>
            <a:r>
              <a:rPr lang="en-ID" dirty="0"/>
              <a:t> UMK, </a:t>
            </a:r>
            <a:r>
              <a:rPr lang="en-ID" dirty="0" err="1"/>
              <a:t>diberikan</a:t>
            </a:r>
            <a:r>
              <a:rPr lang="en-ID" dirty="0"/>
              <a:t> 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sebesar</a:t>
            </a:r>
            <a:r>
              <a:rPr lang="en-ID" dirty="0"/>
              <a:t> </a:t>
            </a:r>
            <a:r>
              <a:rPr lang="en-ID" b="1" dirty="0"/>
              <a:t>75%</a:t>
            </a:r>
            <a:r>
              <a:rPr lang="en-ID" dirty="0"/>
              <a:t> (</a:t>
            </a:r>
            <a:r>
              <a:rPr lang="en-ID" dirty="0" err="1"/>
              <a:t>tujuh</a:t>
            </a:r>
            <a:r>
              <a:rPr lang="en-ID" dirty="0"/>
              <a:t> </a:t>
            </a:r>
            <a:r>
              <a:rPr lang="en-ID" dirty="0" err="1"/>
              <a:t>puluh</a:t>
            </a:r>
            <a:r>
              <a:rPr lang="en-ID" dirty="0"/>
              <a:t> lima </a:t>
            </a:r>
            <a:r>
              <a:rPr lang="en-ID" dirty="0" err="1"/>
              <a:t>perseratus</a:t>
            </a:r>
            <a:r>
              <a:rPr lang="en-ID" dirty="0"/>
              <a:t>)</a:t>
            </a:r>
          </a:p>
          <a:p>
            <a:r>
              <a:rPr lang="en-ID" dirty="0" err="1"/>
              <a:t>perolehan</a:t>
            </a:r>
            <a:r>
              <a:rPr lang="en-ID" dirty="0"/>
              <a:t> </a:t>
            </a:r>
            <a:r>
              <a:rPr lang="en-ID" dirty="0" err="1"/>
              <a:t>tanah</a:t>
            </a:r>
            <a:r>
              <a:rPr lang="en-ID" dirty="0"/>
              <a:t> dan/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bangunan</a:t>
            </a:r>
            <a:r>
              <a:rPr lang="en-ID" dirty="0"/>
              <a:t> oleh </a:t>
            </a:r>
            <a:r>
              <a:rPr lang="en-ID" dirty="0" err="1"/>
              <a:t>yayasan</a:t>
            </a:r>
            <a:r>
              <a:rPr lang="en-ID" dirty="0"/>
              <a:t> yang </a:t>
            </a:r>
            <a:r>
              <a:rPr lang="en-ID" dirty="0" err="1"/>
              <a:t>digunakan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kepentingan</a:t>
            </a:r>
            <a:r>
              <a:rPr lang="en-ID" dirty="0"/>
              <a:t> </a:t>
            </a:r>
            <a:r>
              <a:rPr lang="en-ID" dirty="0" err="1"/>
              <a:t>sosial</a:t>
            </a:r>
            <a:r>
              <a:rPr lang="en-ID" dirty="0"/>
              <a:t> </a:t>
            </a:r>
            <a:r>
              <a:rPr lang="en-ID" dirty="0" err="1"/>
              <a:t>atau</a:t>
            </a:r>
            <a:r>
              <a:rPr lang="en-ID" dirty="0"/>
              <a:t> </a:t>
            </a:r>
            <a:r>
              <a:rPr lang="en-ID" dirty="0" err="1"/>
              <a:t>pendidikan</a:t>
            </a:r>
            <a:r>
              <a:rPr lang="en-ID" dirty="0"/>
              <a:t> yang </a:t>
            </a:r>
            <a:r>
              <a:rPr lang="en-ID" dirty="0" err="1"/>
              <a:t>semata-mata</a:t>
            </a:r>
            <a:r>
              <a:rPr lang="en-ID" dirty="0"/>
              <a:t>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dirty="0" err="1"/>
              <a:t>mencari</a:t>
            </a:r>
            <a:r>
              <a:rPr lang="en-ID" dirty="0"/>
              <a:t> </a:t>
            </a:r>
            <a:r>
              <a:rPr lang="en-ID" dirty="0" err="1"/>
              <a:t>keuntungan</a:t>
            </a:r>
            <a:r>
              <a:rPr lang="en-ID" dirty="0"/>
              <a:t> </a:t>
            </a:r>
            <a:r>
              <a:rPr lang="en-ID" dirty="0" err="1"/>
              <a:t>antara</a:t>
            </a:r>
            <a:r>
              <a:rPr lang="en-ID" dirty="0"/>
              <a:t> lain </a:t>
            </a:r>
            <a:r>
              <a:rPr lang="en-ID" dirty="0" err="1"/>
              <a:t>untuk</a:t>
            </a:r>
            <a:r>
              <a:rPr lang="en-ID" dirty="0"/>
              <a:t> </a:t>
            </a:r>
            <a:r>
              <a:rPr lang="en-ID" b="1" dirty="0" err="1"/>
              <a:t>panti</a:t>
            </a:r>
            <a:r>
              <a:rPr lang="en-ID" b="1" dirty="0"/>
              <a:t> </a:t>
            </a:r>
            <a:r>
              <a:rPr lang="en-ID" b="1" dirty="0" err="1"/>
              <a:t>asuhan</a:t>
            </a:r>
            <a:r>
              <a:rPr lang="en-ID" b="1" dirty="0"/>
              <a:t>, </a:t>
            </a:r>
            <a:r>
              <a:rPr lang="en-ID" b="1" dirty="0" err="1"/>
              <a:t>panti</a:t>
            </a:r>
            <a:r>
              <a:rPr lang="en-ID" b="1" dirty="0"/>
              <a:t> </a:t>
            </a:r>
            <a:r>
              <a:rPr lang="en-ID" b="1" dirty="0" err="1"/>
              <a:t>jompo</a:t>
            </a:r>
            <a:r>
              <a:rPr lang="en-ID" b="1" dirty="0"/>
              <a:t>, </a:t>
            </a:r>
            <a:r>
              <a:rPr lang="en-ID" b="1" dirty="0" err="1"/>
              <a:t>rumah</a:t>
            </a:r>
            <a:r>
              <a:rPr lang="en-ID" b="1" dirty="0"/>
              <a:t> </a:t>
            </a:r>
            <a:r>
              <a:rPr lang="en-ID" b="1" dirty="0" err="1"/>
              <a:t>yatim</a:t>
            </a:r>
            <a:r>
              <a:rPr lang="en-ID" b="1" dirty="0"/>
              <a:t> </a:t>
            </a:r>
            <a:r>
              <a:rPr lang="en-ID" b="1" dirty="0" err="1"/>
              <a:t>piatu</a:t>
            </a:r>
            <a:r>
              <a:rPr lang="en-ID" b="1" dirty="0"/>
              <a:t>, </a:t>
            </a:r>
            <a:r>
              <a:rPr lang="en-ID" b="1" dirty="0" err="1"/>
              <a:t>sekolah</a:t>
            </a:r>
            <a:r>
              <a:rPr lang="en-ID" b="1" dirty="0"/>
              <a:t> yang </a:t>
            </a:r>
            <a:r>
              <a:rPr lang="en-ID" b="1" dirty="0" err="1"/>
              <a:t>tidak</a:t>
            </a:r>
            <a:r>
              <a:rPr lang="en-ID" b="1" dirty="0"/>
              <a:t> </a:t>
            </a:r>
            <a:r>
              <a:rPr lang="en-ID" b="1" dirty="0" err="1"/>
              <a:t>ditujukan</a:t>
            </a:r>
            <a:r>
              <a:rPr lang="en-ID" b="1" dirty="0"/>
              <a:t> </a:t>
            </a:r>
            <a:r>
              <a:rPr lang="en-ID" b="1" dirty="0" err="1"/>
              <a:t>mencari</a:t>
            </a:r>
            <a:r>
              <a:rPr lang="en-ID" b="1" dirty="0"/>
              <a:t> </a:t>
            </a:r>
            <a:r>
              <a:rPr lang="en-ID" b="1" dirty="0" err="1"/>
              <a:t>keuntungan</a:t>
            </a:r>
            <a:r>
              <a:rPr lang="en-ID" b="1" dirty="0"/>
              <a:t>, </a:t>
            </a:r>
            <a:r>
              <a:rPr lang="en-ID" b="1" dirty="0" err="1"/>
              <a:t>rumah</a:t>
            </a:r>
            <a:r>
              <a:rPr lang="en-ID" b="1" dirty="0"/>
              <a:t> </a:t>
            </a:r>
            <a:r>
              <a:rPr lang="en-ID" b="1" dirty="0" err="1"/>
              <a:t>sakit</a:t>
            </a:r>
            <a:r>
              <a:rPr lang="en-ID" b="1" dirty="0"/>
              <a:t> </a:t>
            </a:r>
            <a:r>
              <a:rPr lang="en-ID" b="1" dirty="0" err="1"/>
              <a:t>swasta</a:t>
            </a:r>
            <a:r>
              <a:rPr lang="en-ID" b="1" dirty="0"/>
              <a:t> </a:t>
            </a:r>
            <a:r>
              <a:rPr lang="en-ID" b="1" dirty="0" err="1"/>
              <a:t>milik</a:t>
            </a:r>
            <a:r>
              <a:rPr lang="en-ID" b="1" dirty="0"/>
              <a:t> </a:t>
            </a:r>
            <a:r>
              <a:rPr lang="en-ID" b="1" dirty="0" err="1"/>
              <a:t>institusi</a:t>
            </a:r>
            <a:r>
              <a:rPr lang="en-ID" b="1" dirty="0"/>
              <a:t> </a:t>
            </a:r>
            <a:r>
              <a:rPr lang="en-ID" b="1" dirty="0" err="1"/>
              <a:t>pelayanan</a:t>
            </a:r>
            <a:r>
              <a:rPr lang="en-ID" b="1" dirty="0"/>
              <a:t> </a:t>
            </a:r>
            <a:r>
              <a:rPr lang="en-ID" b="1" dirty="0" err="1"/>
              <a:t>sosial</a:t>
            </a:r>
            <a:r>
              <a:rPr lang="en-ID" b="1" dirty="0"/>
              <a:t> </a:t>
            </a:r>
            <a:r>
              <a:rPr lang="en-ID" b="1" dirty="0" err="1"/>
              <a:t>masyarakat</a:t>
            </a:r>
            <a:r>
              <a:rPr lang="en-ID" dirty="0"/>
              <a:t>, </a:t>
            </a:r>
            <a:r>
              <a:rPr lang="en-ID" dirty="0" err="1"/>
              <a:t>diberikan</a:t>
            </a:r>
            <a:r>
              <a:rPr lang="en-ID" dirty="0"/>
              <a:t> </a:t>
            </a:r>
            <a:r>
              <a:rPr lang="en-ID" dirty="0" err="1"/>
              <a:t>pengurangan</a:t>
            </a:r>
            <a:r>
              <a:rPr lang="en-ID" dirty="0"/>
              <a:t> </a:t>
            </a:r>
            <a:r>
              <a:rPr lang="en-ID" dirty="0" err="1"/>
              <a:t>sebesar</a:t>
            </a:r>
            <a:r>
              <a:rPr lang="en-ID" dirty="0"/>
              <a:t> </a:t>
            </a:r>
            <a:r>
              <a:rPr lang="en-ID" b="1" dirty="0"/>
              <a:t>50% </a:t>
            </a:r>
            <a:r>
              <a:rPr lang="en-ID" dirty="0"/>
              <a:t>(lima </a:t>
            </a:r>
            <a:r>
              <a:rPr lang="en-ID" dirty="0" err="1"/>
              <a:t>puluh</a:t>
            </a:r>
            <a:r>
              <a:rPr lang="en-ID" dirty="0"/>
              <a:t> </a:t>
            </a:r>
            <a:r>
              <a:rPr lang="en-ID" dirty="0" err="1"/>
              <a:t>perseratus</a:t>
            </a:r>
            <a:r>
              <a:rPr lang="en-ID" dirty="0"/>
              <a:t>)</a:t>
            </a:r>
          </a:p>
          <a:p>
            <a:pPr marL="0" indent="0">
              <a:buNone/>
            </a:pPr>
            <a:endParaRPr lang="en-ID" dirty="0"/>
          </a:p>
        </p:txBody>
      </p:sp>
      <p:pic>
        <p:nvPicPr>
          <p:cNvPr id="4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A8459B04-0BE2-45FD-98D7-D58C43215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9" y="36414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F327F0-C9F0-4790-A20E-77BCE3CEF55B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5715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1719F0-3E99-4CBC-950F-00284266D1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61" y="0"/>
            <a:ext cx="1526649" cy="58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216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A8459B04-0BE2-45FD-98D7-D58C432150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9" y="36414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F327F0-C9F0-4790-A20E-77BCE3CEF55B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57150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1719F0-3E99-4CBC-950F-00284266D1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61" y="0"/>
            <a:ext cx="1526649" cy="5848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55F2D52-4078-44F3-9A16-625F29F56EB9}"/>
              </a:ext>
            </a:extLst>
          </p:cNvPr>
          <p:cNvSpPr txBox="1"/>
          <p:nvPr/>
        </p:nvSpPr>
        <p:spPr>
          <a:xfrm>
            <a:off x="2952750" y="871675"/>
            <a:ext cx="66389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KEPATUHAN PEMBAYARAN</a:t>
            </a:r>
          </a:p>
          <a:p>
            <a:pPr algn="ctr"/>
            <a:r>
              <a:rPr lang="en-US" sz="2800" b="1" dirty="0"/>
              <a:t> PBB DESA SIDOMULYO</a:t>
            </a:r>
            <a:endParaRPr lang="en-ID" sz="2800" b="1" dirty="0"/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B6038023-75A8-470E-A6FF-5EA95DEC39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8752527"/>
              </p:ext>
            </p:extLst>
          </p:nvPr>
        </p:nvGraphicFramePr>
        <p:xfrm>
          <a:off x="592137" y="1848734"/>
          <a:ext cx="4454525" cy="1799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3" name="Table 13">
            <a:extLst>
              <a:ext uri="{FF2B5EF4-FFF2-40B4-BE49-F238E27FC236}">
                <a16:creationId xmlns:a16="http://schemas.microsoft.com/office/drawing/2014/main" id="{92D8F59D-6FA4-419D-8CA3-697A6D1EA4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34832"/>
              </p:ext>
            </p:extLst>
          </p:nvPr>
        </p:nvGraphicFramePr>
        <p:xfrm>
          <a:off x="685799" y="3454112"/>
          <a:ext cx="8127999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87253889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528072525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0674667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TARGET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REALISASI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1775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JUMLAH OBJEK PAJAK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3698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2979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7365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NILAI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950.502.545</a:t>
                      </a:r>
                      <a:endParaRPr lang="en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731.589.522</a:t>
                      </a:r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9326139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8899806-18C7-4FB6-B02E-569E9CC4A0CD}"/>
              </a:ext>
            </a:extLst>
          </p:cNvPr>
          <p:cNvSpPr txBox="1"/>
          <p:nvPr/>
        </p:nvSpPr>
        <p:spPr>
          <a:xfrm>
            <a:off x="592137" y="1660356"/>
            <a:ext cx="1809750" cy="37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TAHUN 2022</a:t>
            </a:r>
            <a:endParaRPr lang="en-ID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62AD41E-EB00-448D-A8B8-2A26D0881E69}"/>
              </a:ext>
            </a:extLst>
          </p:cNvPr>
          <p:cNvSpPr txBox="1"/>
          <p:nvPr/>
        </p:nvSpPr>
        <p:spPr>
          <a:xfrm>
            <a:off x="685799" y="5057775"/>
            <a:ext cx="89058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r>
              <a:rPr lang="en-US" dirty="0"/>
              <a:t>, </a:t>
            </a:r>
            <a:r>
              <a:rPr lang="en-US" dirty="0" err="1"/>
              <a:t>realisasi</a:t>
            </a:r>
            <a:r>
              <a:rPr lang="en-US" dirty="0"/>
              <a:t> PBB </a:t>
            </a:r>
            <a:r>
              <a:rPr lang="en-US" dirty="0" err="1"/>
              <a:t>tertinggi</a:t>
            </a:r>
            <a:r>
              <a:rPr lang="en-US" dirty="0"/>
              <a:t> </a:t>
            </a:r>
          </a:p>
          <a:p>
            <a:pPr marL="342900" indent="-342900">
              <a:buAutoNum type="arabicPeriod"/>
            </a:pPr>
            <a:r>
              <a:rPr lang="en-US" dirty="0" err="1"/>
              <a:t>Kelurahan</a:t>
            </a:r>
            <a:r>
              <a:rPr lang="en-US" dirty="0"/>
              <a:t> Sisir : 83,6% </a:t>
            </a:r>
          </a:p>
          <a:p>
            <a:pPr marL="342900" indent="-342900">
              <a:buAutoNum type="arabicPeriod"/>
            </a:pPr>
            <a:r>
              <a:rPr lang="en-US" dirty="0" err="1"/>
              <a:t>Desa</a:t>
            </a:r>
            <a:r>
              <a:rPr lang="en-US" dirty="0"/>
              <a:t> </a:t>
            </a:r>
            <a:r>
              <a:rPr lang="en-US" dirty="0" err="1"/>
              <a:t>Sumberbrantas</a:t>
            </a:r>
            <a:r>
              <a:rPr lang="en-US" dirty="0"/>
              <a:t> : 81,9%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242923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06F031F-FA9A-4CDA-BD87-E8FFBB9D68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748" y="454033"/>
            <a:ext cx="7776864" cy="6153911"/>
          </a:xfrm>
          <a:prstGeom prst="rect">
            <a:avLst/>
          </a:prstGeom>
        </p:spPr>
      </p:pic>
      <p:pic>
        <p:nvPicPr>
          <p:cNvPr id="5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32E07A4E-B18E-4232-8A52-B52FAAA57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4" y="48485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135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0832E8B3-FE26-4783-9341-C0059C906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9" y="36414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669595-223C-4ECC-9AD8-0EEA8F280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761" y="0"/>
            <a:ext cx="1526649" cy="584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23A3101-3712-49F4-805D-6D39613BF7A7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10273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65DCB4F-69E3-4D09-B77F-99A19753C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1" y="777956"/>
            <a:ext cx="8610600" cy="868227"/>
          </a:xfrm>
        </p:spPr>
        <p:txBody>
          <a:bodyPr/>
          <a:lstStyle/>
          <a:p>
            <a:r>
              <a:rPr lang="en-US" b="1" dirty="0"/>
              <a:t>CEK TAGIHAN DAN CETAK e-SPPT</a:t>
            </a:r>
            <a:endParaRPr lang="en-ID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70DE8BD-9703-448D-901E-6AC6929C7CD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360" r="1584" b="13296"/>
          <a:stretch/>
        </p:blipFill>
        <p:spPr>
          <a:xfrm>
            <a:off x="685799" y="1693060"/>
            <a:ext cx="10058399" cy="4733942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4976F13-C921-4499-ACEE-6EF8508E8DEF}"/>
              </a:ext>
            </a:extLst>
          </p:cNvPr>
          <p:cNvSpPr txBox="1">
            <a:spLocks/>
          </p:cNvSpPr>
          <p:nvPr/>
        </p:nvSpPr>
        <p:spPr>
          <a:xfrm>
            <a:off x="2895601" y="824833"/>
            <a:ext cx="8610600" cy="868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/>
              <a:t>CEK TAGIHAN DAN CETAK e-SPPT</a:t>
            </a:r>
            <a:endParaRPr lang="en-ID" b="1" dirty="0"/>
          </a:p>
        </p:txBody>
      </p:sp>
    </p:spTree>
    <p:extLst>
      <p:ext uri="{BB962C8B-B14F-4D97-AF65-F5344CB8AC3E}">
        <p14:creationId xmlns:p14="http://schemas.microsoft.com/office/powerpoint/2010/main" val="1057267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5F3F75B-F98F-4914-BB08-13CA6F7BDD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02" r="1250" b="12524"/>
          <a:stretch/>
        </p:blipFill>
        <p:spPr>
          <a:xfrm>
            <a:off x="1113630" y="1495425"/>
            <a:ext cx="9725819" cy="4569113"/>
          </a:xfrm>
          <a:prstGeom prst="rect">
            <a:avLst/>
          </a:prstGeom>
        </p:spPr>
      </p:pic>
      <p:pic>
        <p:nvPicPr>
          <p:cNvPr id="6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1086F7A5-AFC8-453C-B447-30831BB2B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9" y="36414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FC9486-1119-402D-B012-A8E4E86AF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5761" y="0"/>
            <a:ext cx="1526649" cy="584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1B3804-6867-4F9E-8744-0F0DCD4D214C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10273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98867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1086F7A5-AFC8-453C-B447-30831BB2B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9" y="36414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FC9486-1119-402D-B012-A8E4E86AF2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761" y="0"/>
            <a:ext cx="1526649" cy="584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1B3804-6867-4F9E-8744-0F0DCD4D214C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10273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D5BB442-3FBD-4729-B9C4-E87A43FEEF28}"/>
              </a:ext>
            </a:extLst>
          </p:cNvPr>
          <p:cNvSpPr txBox="1">
            <a:spLocks/>
          </p:cNvSpPr>
          <p:nvPr/>
        </p:nvSpPr>
        <p:spPr>
          <a:xfrm>
            <a:off x="1943100" y="625181"/>
            <a:ext cx="9563101" cy="868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PEMBAYARAN PBB MELALUI E-COMMERCE</a:t>
            </a:r>
            <a:endParaRPr lang="en-ID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D73B1E2-09E8-4351-9AEB-DFF4AE73C74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7" r="46"/>
          <a:stretch/>
        </p:blipFill>
        <p:spPr>
          <a:xfrm>
            <a:off x="836735" y="1533738"/>
            <a:ext cx="2382716" cy="500446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FCB0E60-D2A1-40AB-A0FA-3F5ADE49ACA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311" r="2111"/>
          <a:stretch/>
        </p:blipFill>
        <p:spPr>
          <a:xfrm>
            <a:off x="4761767" y="1337205"/>
            <a:ext cx="2477966" cy="52482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26528A7-39AA-4746-ACEB-558ADB4AC2B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3333" r="996"/>
          <a:stretch/>
        </p:blipFill>
        <p:spPr>
          <a:xfrm>
            <a:off x="8382001" y="1337205"/>
            <a:ext cx="2571750" cy="544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152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1086F7A5-AFC8-453C-B447-30831BB2B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9" y="36414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FC9486-1119-402D-B012-A8E4E86AF2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761" y="0"/>
            <a:ext cx="1526649" cy="584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1B3804-6867-4F9E-8744-0F0DCD4D214C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10273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72DB3F-3C7E-4941-B8C0-090FFE14212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" r="2153"/>
          <a:stretch/>
        </p:blipFill>
        <p:spPr>
          <a:xfrm>
            <a:off x="798635" y="1428750"/>
            <a:ext cx="2483012" cy="531494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2FB61C-3F70-4C79-9FB3-6B54E514D27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50" r="3657"/>
          <a:stretch/>
        </p:blipFill>
        <p:spPr>
          <a:xfrm>
            <a:off x="4189535" y="1238250"/>
            <a:ext cx="2543421" cy="55054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4D3748B-9C8C-4920-9565-F6DF423C9ED1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025" r="-752"/>
          <a:stretch/>
        </p:blipFill>
        <p:spPr>
          <a:xfrm>
            <a:off x="8536450" y="1428750"/>
            <a:ext cx="2547468" cy="5257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248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1086F7A5-AFC8-453C-B447-30831BB2B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9" y="36414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FC9486-1119-402D-B012-A8E4E86AF2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761" y="0"/>
            <a:ext cx="1526649" cy="584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1B3804-6867-4F9E-8744-0F0DCD4D214C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10273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557590-0D9E-43DC-A705-9F5287487F6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328" t="20025" r="25156" b="18333"/>
          <a:stretch/>
        </p:blipFill>
        <p:spPr>
          <a:xfrm>
            <a:off x="5343524" y="965228"/>
            <a:ext cx="4819650" cy="58604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AC069F-5D70-4F37-9EA6-2BA031CA6C1F}"/>
              </a:ext>
            </a:extLst>
          </p:cNvPr>
          <p:cNvSpPr txBox="1"/>
          <p:nvPr/>
        </p:nvSpPr>
        <p:spPr>
          <a:xfrm>
            <a:off x="685799" y="2968097"/>
            <a:ext cx="4657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BUKTI PEMBAYARAN PAJAK MELALUI TOKOPEDIA &gt;&gt;&gt;&gt;&gt;&gt;&gt;&gt;&gt;&gt;</a:t>
            </a:r>
            <a:endParaRPr lang="en-ID" b="1" dirty="0"/>
          </a:p>
        </p:txBody>
      </p:sp>
    </p:spTree>
    <p:extLst>
      <p:ext uri="{BB962C8B-B14F-4D97-AF65-F5344CB8AC3E}">
        <p14:creationId xmlns:p14="http://schemas.microsoft.com/office/powerpoint/2010/main" val="1151993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Berkas:Logo Kota Batu, Jawa Timur (Seal of Batu, East Java ...">
            <a:extLst>
              <a:ext uri="{FF2B5EF4-FFF2-40B4-BE49-F238E27FC236}">
                <a16:creationId xmlns:a16="http://schemas.microsoft.com/office/drawing/2014/main" id="{1086F7A5-AFC8-453C-B447-30831BB2B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969" y="36414"/>
            <a:ext cx="855661" cy="1096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FC9486-1119-402D-B012-A8E4E86AF2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761" y="0"/>
            <a:ext cx="1526649" cy="5848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1B3804-6867-4F9E-8744-0F0DCD4D214C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7" r="68868" b="90955"/>
          <a:stretch/>
        </p:blipFill>
        <p:spPr bwMode="auto">
          <a:xfrm>
            <a:off x="9512410" y="-10273"/>
            <a:ext cx="2679590" cy="5951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EB12BA3-C0A5-4F53-AE5F-722AA5F2F85B}"/>
              </a:ext>
            </a:extLst>
          </p:cNvPr>
          <p:cNvSpPr txBox="1"/>
          <p:nvPr/>
        </p:nvSpPr>
        <p:spPr>
          <a:xfrm>
            <a:off x="1438275" y="1800225"/>
            <a:ext cx="9544050" cy="2540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800" b="1" dirty="0">
                <a:latin typeface="Arial Rounded MT Bold" panose="020F0704030504030204" pitchFamily="34" charset="0"/>
              </a:rPr>
              <a:t>NOMOR WHATSAPP PELAYANAN</a:t>
            </a:r>
          </a:p>
          <a:p>
            <a:pPr algn="ctr">
              <a:lnSpc>
                <a:spcPct val="200000"/>
              </a:lnSpc>
            </a:pPr>
            <a:r>
              <a:rPr lang="en-US" sz="2800" b="1" dirty="0">
                <a:latin typeface="Arial Rounded MT Bold" panose="020F0704030504030204" pitchFamily="34" charset="0"/>
              </a:rPr>
              <a:t>BAPENDA KOTA BATU</a:t>
            </a:r>
          </a:p>
          <a:p>
            <a:pPr algn="ctr">
              <a:lnSpc>
                <a:spcPct val="200000"/>
              </a:lnSpc>
            </a:pPr>
            <a:r>
              <a:rPr lang="en-US" sz="2800" b="1" dirty="0">
                <a:latin typeface="Arial Rounded MT Bold" panose="020F0704030504030204" pitchFamily="34" charset="0"/>
              </a:rPr>
              <a:t>0821-3234-0929</a:t>
            </a:r>
            <a:endParaRPr lang="en-ID" sz="2800" b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192399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3758</TotalTime>
  <Words>710</Words>
  <Application>Microsoft Office PowerPoint</Application>
  <PresentationFormat>Widescreen</PresentationFormat>
  <Paragraphs>112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Arial Rounded MT Bold</vt:lpstr>
      <vt:lpstr>Avenir</vt:lpstr>
      <vt:lpstr>Berlin Sans FB</vt:lpstr>
      <vt:lpstr>Calibri</vt:lpstr>
      <vt:lpstr>Century Gothic</vt:lpstr>
      <vt:lpstr>Vapor Trail</vt:lpstr>
      <vt:lpstr>PENGECEKAN DAN PEMBAYARAN PBB KOTA BATU SECARA ONLINE </vt:lpstr>
      <vt:lpstr>DASAR HUKUM PEMUNGUTAN PAJAK</vt:lpstr>
      <vt:lpstr>Definisi PAJAK DAERAH</vt:lpstr>
      <vt:lpstr>PowerPoint Presentation</vt:lpstr>
      <vt:lpstr>PowerPoint Presentation</vt:lpstr>
      <vt:lpstr>Menghitung PBB P-2 tERHUTANG</vt:lpstr>
      <vt:lpstr>PowerPoint Presentation</vt:lpstr>
      <vt:lpstr>PERMOHONAN KEBERATAN PBB</vt:lpstr>
      <vt:lpstr>PowerPoint Presentation</vt:lpstr>
      <vt:lpstr>PowerPoint Presentation</vt:lpstr>
      <vt:lpstr>PowerPoint Presentation</vt:lpstr>
      <vt:lpstr>CEK TAGIHAN DAN CETAK e-SPPT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SOSIALISASI PAJAK DAERAH (PBB P-2 DAN BPHTB)</dc:title>
  <dc:creator>penetapan</dc:creator>
  <cp:lastModifiedBy>UsEr</cp:lastModifiedBy>
  <cp:revision>21</cp:revision>
  <dcterms:created xsi:type="dcterms:W3CDTF">2022-10-21T01:23:55Z</dcterms:created>
  <dcterms:modified xsi:type="dcterms:W3CDTF">2023-10-12T04:14:18Z</dcterms:modified>
</cp:coreProperties>
</file>